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59" r:id="rId3"/>
    <p:sldId id="258" r:id="rId4"/>
    <p:sldId id="268" r:id="rId5"/>
    <p:sldId id="325" r:id="rId6"/>
    <p:sldId id="327" r:id="rId7"/>
    <p:sldId id="326" r:id="rId8"/>
    <p:sldId id="329" r:id="rId9"/>
    <p:sldId id="264" r:id="rId10"/>
    <p:sldId id="265" r:id="rId11"/>
    <p:sldId id="266" r:id="rId12"/>
    <p:sldId id="283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79" r:id="rId22"/>
    <p:sldId id="282" r:id="rId23"/>
    <p:sldId id="267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7" r:id="rId36"/>
    <p:sldId id="298" r:id="rId37"/>
    <p:sldId id="299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11" r:id="rId46"/>
    <p:sldId id="308" r:id="rId47"/>
    <p:sldId id="314" r:id="rId48"/>
    <p:sldId id="315" r:id="rId49"/>
    <p:sldId id="330" r:id="rId50"/>
    <p:sldId id="331" r:id="rId51"/>
    <p:sldId id="332" r:id="rId52"/>
    <p:sldId id="316" r:id="rId53"/>
    <p:sldId id="317" r:id="rId54"/>
    <p:sldId id="319" r:id="rId55"/>
    <p:sldId id="334" r:id="rId56"/>
    <p:sldId id="333" r:id="rId57"/>
    <p:sldId id="320" r:id="rId58"/>
    <p:sldId id="321" r:id="rId59"/>
    <p:sldId id="337" r:id="rId60"/>
    <p:sldId id="338" r:id="rId61"/>
    <p:sldId id="339" r:id="rId62"/>
    <p:sldId id="322" r:id="rId63"/>
    <p:sldId id="323" r:id="rId64"/>
    <p:sldId id="324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  <p15:guide id="2" pos="2857" userDrawn="1">
          <p15:clr>
            <a:srgbClr val="A4A3A4"/>
          </p15:clr>
        </p15:guide>
        <p15:guide id="3" orient="horz" pos="731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5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0000"/>
    <a:srgbClr val="70BF41"/>
    <a:srgbClr val="3366FF"/>
    <a:srgbClr val="51A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00" autoAdjust="0"/>
    <p:restoredTop sz="77703" autoAdjust="0"/>
  </p:normalViewPr>
  <p:slideViewPr>
    <p:cSldViewPr snapToGrid="0" showGuides="1">
      <p:cViewPr varScale="1">
        <p:scale>
          <a:sx n="92" d="100"/>
          <a:sy n="92" d="100"/>
        </p:scale>
        <p:origin x="1650" y="90"/>
      </p:cViewPr>
      <p:guideLst>
        <p:guide orient="horz" pos="2863"/>
        <p:guide pos="2857"/>
        <p:guide orient="horz" pos="731"/>
        <p:guide orient="horz" pos="2160"/>
        <p:guide orient="horz" pos="358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A1B6E-E06E-40DC-B7D7-C9D1D47EA352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E6E97-E66F-4FD0-8721-3318F7DDA0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02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274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415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0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80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179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52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33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47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89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809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353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793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961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832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978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909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759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260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097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46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532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更</a:t>
                </a:r>
                <a:r>
                  <a:rPr lang="en-US" altLang="zh-CN" dirty="0"/>
                  <a:t>general</a:t>
                </a:r>
                <a:r>
                  <a:rPr lang="zh-CN" altLang="en-US" dirty="0"/>
                  <a:t>情况下，</a:t>
                </a:r>
                <a:r>
                  <a:rPr lang="en-US" altLang="zh-CN" dirty="0"/>
                  <a:t>servicing delay</a:t>
                </a:r>
                <a:r>
                  <a:rPr lang="zh-CN" altLang="en-US" dirty="0"/>
                  <a:t>可以用这个式子来表示，</a:t>
                </a:r>
                <a:r>
                  <a:rPr lang="en-US" altLang="zh-CN" dirty="0"/>
                  <a:t>servicing delay =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𝑛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US" altLang="zh-CN" sz="1200" b="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𝑃/𝑅</a:t>
                </a:r>
                <a:r>
                  <a:rPr lang="zh-CN" altLang="en-US" dirty="0"/>
                  <a:t>，事实证明这个公式适用整个网络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933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4441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954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8193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858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564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53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699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156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461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495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013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1178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352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810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5078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6665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5595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4910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870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9893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256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963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8839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5170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932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7388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6100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0815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5477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9142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3299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979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853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9940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5457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0461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5993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529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944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31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BE6E97-E66F-4FD0-8721-3318F7DDA0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5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00012-F79A-4463-90C7-7108A5A2A3A4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684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E444-8C65-4243-955D-ED946DE36E9B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65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91BC8-E615-422D-A52C-3727351DE794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172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09E5E-DFB7-43F9-844C-336D8878E23C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50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9519-7E21-4EFB-ADCF-AF07837753C4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50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7EF8-2AC2-495B-98C8-55CEA5E003DE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84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871-0FAB-43EA-8F96-FCA40B4F6A55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14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BE11-5B10-4E5B-9C3E-B62E11814CDD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78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6449-16DB-4085-B805-B0EC44066E4B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64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CD329-6F20-4DFC-8022-955537EF2615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68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71854-8D5C-4833-8FE7-333FD5374B6D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50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D753B-436E-4DAD-A26B-CB61A94E92A4}" type="datetime1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9983C-373C-4B5B-B67E-E904D9586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23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3DA91-D953-403E-8850-02FCDDA8B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614" y="1600200"/>
            <a:ext cx="8784771" cy="2387600"/>
          </a:xfrm>
        </p:spPr>
        <p:txBody>
          <a:bodyPr>
            <a:normAutofit/>
          </a:bodyPr>
          <a:lstStyle/>
          <a:p>
            <a:r>
              <a:rPr lang="en-US" altLang="zh-CN" sz="5500" dirty="0">
                <a:latin typeface="Helvetica-Bold"/>
              </a:rPr>
              <a:t>Queues don’t matter</a:t>
            </a:r>
            <a:br>
              <a:rPr lang="en-US" altLang="zh-CN" sz="5500" dirty="0">
                <a:latin typeface="Helvetica-Bold"/>
              </a:rPr>
            </a:br>
            <a:r>
              <a:rPr lang="en-US" altLang="zh-CN" sz="5500" dirty="0">
                <a:latin typeface="Helvetica-Bold"/>
              </a:rPr>
              <a:t>when you can </a:t>
            </a:r>
            <a:r>
              <a:rPr lang="en-US" altLang="zh-CN" sz="5500" b="1" dirty="0">
                <a:latin typeface="Helvetica-Bold"/>
              </a:rPr>
              <a:t>JUMP</a:t>
            </a:r>
            <a:r>
              <a:rPr lang="en-US" altLang="zh-CN" sz="5500" dirty="0">
                <a:latin typeface="Helvetica-Bold"/>
              </a:rPr>
              <a:t> them</a:t>
            </a:r>
            <a:br>
              <a:rPr lang="en-US" altLang="zh-CN" sz="5500" dirty="0">
                <a:latin typeface="Helvetica-Bold"/>
              </a:rPr>
            </a:br>
            <a:endParaRPr lang="zh-CN" altLang="en-US" sz="5500" dirty="0">
              <a:latin typeface="Helvetica-Bold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0F68978-31CF-446F-9EF1-80D4174E7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803339"/>
          </a:xfrm>
        </p:spPr>
        <p:txBody>
          <a:bodyPr>
            <a:normAutofit/>
          </a:bodyPr>
          <a:lstStyle/>
          <a:p>
            <a:r>
              <a:rPr lang="en-US" altLang="zh-CN" sz="28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Matthew P. Grosvenor  Malte Schwarzkopf </a:t>
            </a:r>
            <a:r>
              <a:rPr lang="en-US" altLang="zh-CN" sz="2800" i="1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Ionel</a:t>
            </a:r>
            <a:r>
              <a:rPr lang="en-US" altLang="zh-CN" sz="28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 Gog</a:t>
            </a:r>
          </a:p>
          <a:p>
            <a:r>
              <a:rPr lang="en-US" altLang="zh-CN" sz="28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Andrew W. Moore Robert N. M. Watson Steven Hand Jon Crowcroft</a:t>
            </a:r>
          </a:p>
          <a:p>
            <a:r>
              <a:rPr lang="en-US" altLang="zh-CN" sz="2000" dirty="0" err="1">
                <a:latin typeface="Helvetica-Bold"/>
                <a:ea typeface="+mj-ea"/>
                <a:cs typeface="+mj-cs"/>
              </a:rPr>
              <a:t>nsdi</a:t>
            </a:r>
            <a:r>
              <a:rPr lang="en-US" altLang="zh-CN" sz="2000" dirty="0">
                <a:latin typeface="Helvetica-Bold"/>
                <a:ea typeface="+mj-ea"/>
                <a:cs typeface="+mj-cs"/>
              </a:rPr>
              <a:t> 2015 Awarded Best Paper!</a:t>
            </a:r>
            <a:endParaRPr lang="zh-CN" altLang="en-US" sz="2000" dirty="0">
              <a:latin typeface="Helvetica-Bold"/>
              <a:ea typeface="+mj-ea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D3999B-A9DD-49A0-9CF4-C0D4FB78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950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41755249-2E28-47E2-AD58-0B0BA9447989}"/>
              </a:ext>
            </a:extLst>
          </p:cNvPr>
          <p:cNvGrpSpPr/>
          <p:nvPr/>
        </p:nvGrpSpPr>
        <p:grpSpPr>
          <a:xfrm>
            <a:off x="1495750" y="2346115"/>
            <a:ext cx="3685850" cy="2900467"/>
            <a:chOff x="1130618" y="2089259"/>
            <a:chExt cx="4360016" cy="32053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729527B-FA66-48E6-AD09-10D43FC95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2089259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2C7D603-B918-4BFA-81AC-E8D669962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3167902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0926C95-66F6-409C-BCD0-EEE28924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4231286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240763B-B937-4235-94BB-1086E237E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5290877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Network Interference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390BD-B396-401B-84A1-4B6B4F12FF4C}"/>
              </a:ext>
            </a:extLst>
          </p:cNvPr>
          <p:cNvSpPr/>
          <p:nvPr/>
        </p:nvSpPr>
        <p:spPr>
          <a:xfrm>
            <a:off x="5167005" y="169672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77785D-6738-496A-AC61-2D3FD427B913}"/>
              </a:ext>
            </a:extLst>
          </p:cNvPr>
          <p:cNvSpPr/>
          <p:nvPr/>
        </p:nvSpPr>
        <p:spPr>
          <a:xfrm>
            <a:off x="4327670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3623E4-A073-4A45-A8E9-AEED2B7A1B47}"/>
              </a:ext>
            </a:extLst>
          </p:cNvPr>
          <p:cNvSpPr/>
          <p:nvPr/>
        </p:nvSpPr>
        <p:spPr>
          <a:xfrm>
            <a:off x="2698697" y="1983534"/>
            <a:ext cx="400228" cy="728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03AB49-6081-488E-BC92-76F2335BBE43}"/>
              </a:ext>
            </a:extLst>
          </p:cNvPr>
          <p:cNvSpPr/>
          <p:nvPr/>
        </p:nvSpPr>
        <p:spPr>
          <a:xfrm>
            <a:off x="2155670" y="1983534"/>
            <a:ext cx="400228" cy="7285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FD27ED-41F3-4BAC-BBBE-57252D4049EA}"/>
              </a:ext>
            </a:extLst>
          </p:cNvPr>
          <p:cNvSpPr/>
          <p:nvPr/>
        </p:nvSpPr>
        <p:spPr>
          <a:xfrm>
            <a:off x="3784698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A67BBA-F7A3-4B08-9976-6F903896D18B}"/>
              </a:ext>
            </a:extLst>
          </p:cNvPr>
          <p:cNvSpPr/>
          <p:nvPr/>
        </p:nvSpPr>
        <p:spPr>
          <a:xfrm>
            <a:off x="3241725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B42AB4-65E4-4168-A7CE-6B9078F06214}"/>
              </a:ext>
            </a:extLst>
          </p:cNvPr>
          <p:cNvSpPr/>
          <p:nvPr/>
        </p:nvSpPr>
        <p:spPr>
          <a:xfrm>
            <a:off x="1612696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1A1B7B-445C-41C4-860A-C5B1EFD4BB6A}"/>
              </a:ext>
            </a:extLst>
          </p:cNvPr>
          <p:cNvSpPr/>
          <p:nvPr/>
        </p:nvSpPr>
        <p:spPr>
          <a:xfrm>
            <a:off x="4327670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248B2D-3598-4E22-AB8F-3DFB68F2993C}"/>
              </a:ext>
            </a:extLst>
          </p:cNvPr>
          <p:cNvSpPr/>
          <p:nvPr/>
        </p:nvSpPr>
        <p:spPr>
          <a:xfrm>
            <a:off x="2698697" y="2959576"/>
            <a:ext cx="400228" cy="728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771386-4F10-4299-AD7C-133A476677B6}"/>
              </a:ext>
            </a:extLst>
          </p:cNvPr>
          <p:cNvSpPr/>
          <p:nvPr/>
        </p:nvSpPr>
        <p:spPr>
          <a:xfrm>
            <a:off x="2155670" y="2959576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373F7B-1154-4F25-90B5-24749969DF57}"/>
              </a:ext>
            </a:extLst>
          </p:cNvPr>
          <p:cNvSpPr/>
          <p:nvPr/>
        </p:nvSpPr>
        <p:spPr>
          <a:xfrm>
            <a:off x="3784698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3C0C76-D1DC-486C-8E95-6A9CA44F8C14}"/>
              </a:ext>
            </a:extLst>
          </p:cNvPr>
          <p:cNvSpPr/>
          <p:nvPr/>
        </p:nvSpPr>
        <p:spPr>
          <a:xfrm>
            <a:off x="3241725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70F636-EF3C-475F-85B8-C87A2BE95485}"/>
              </a:ext>
            </a:extLst>
          </p:cNvPr>
          <p:cNvSpPr/>
          <p:nvPr/>
        </p:nvSpPr>
        <p:spPr>
          <a:xfrm>
            <a:off x="1612696" y="2959532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4C03A8-3B85-408C-BCFF-149F60BC1E01}"/>
              </a:ext>
            </a:extLst>
          </p:cNvPr>
          <p:cNvSpPr/>
          <p:nvPr/>
        </p:nvSpPr>
        <p:spPr>
          <a:xfrm>
            <a:off x="4327670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16DC7A-D21C-4CEC-96C2-6DC8656B906E}"/>
              </a:ext>
            </a:extLst>
          </p:cNvPr>
          <p:cNvSpPr/>
          <p:nvPr/>
        </p:nvSpPr>
        <p:spPr>
          <a:xfrm>
            <a:off x="2698697" y="3921811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AB82A8C-80BE-48C5-955C-7EAD8BB23A49}"/>
              </a:ext>
            </a:extLst>
          </p:cNvPr>
          <p:cNvSpPr/>
          <p:nvPr/>
        </p:nvSpPr>
        <p:spPr>
          <a:xfrm>
            <a:off x="2155670" y="3921811"/>
            <a:ext cx="400228" cy="7285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BB1AFA-643E-451D-A91B-F69358AD5D6A}"/>
              </a:ext>
            </a:extLst>
          </p:cNvPr>
          <p:cNvSpPr/>
          <p:nvPr/>
        </p:nvSpPr>
        <p:spPr>
          <a:xfrm>
            <a:off x="3784698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0D5BA0-A7EC-4A04-A14A-A9EF724BD44F}"/>
              </a:ext>
            </a:extLst>
          </p:cNvPr>
          <p:cNvSpPr/>
          <p:nvPr/>
        </p:nvSpPr>
        <p:spPr>
          <a:xfrm>
            <a:off x="3241725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23A288-DF8A-4CE3-BBBE-4BF2A466F905}"/>
              </a:ext>
            </a:extLst>
          </p:cNvPr>
          <p:cNvSpPr/>
          <p:nvPr/>
        </p:nvSpPr>
        <p:spPr>
          <a:xfrm>
            <a:off x="1612696" y="3921767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242F36-2C09-4427-9252-78044163A568}"/>
              </a:ext>
            </a:extLst>
          </p:cNvPr>
          <p:cNvSpPr/>
          <p:nvPr/>
        </p:nvSpPr>
        <p:spPr>
          <a:xfrm>
            <a:off x="4327670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79763EE-B0F7-4526-8EB6-EE651270CE65}"/>
              </a:ext>
            </a:extLst>
          </p:cNvPr>
          <p:cNvSpPr/>
          <p:nvPr/>
        </p:nvSpPr>
        <p:spPr>
          <a:xfrm>
            <a:off x="2698697" y="4880613"/>
            <a:ext cx="400228" cy="728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5CD4F6F-0AE9-4E89-9E0F-2C45FDD40484}"/>
              </a:ext>
            </a:extLst>
          </p:cNvPr>
          <p:cNvSpPr/>
          <p:nvPr/>
        </p:nvSpPr>
        <p:spPr>
          <a:xfrm>
            <a:off x="2155670" y="4880613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EAE1FD-DEE2-4B87-91BE-E44444616DF1}"/>
              </a:ext>
            </a:extLst>
          </p:cNvPr>
          <p:cNvSpPr/>
          <p:nvPr/>
        </p:nvSpPr>
        <p:spPr>
          <a:xfrm>
            <a:off x="3784698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29DC13-9C2D-4A8F-8D65-4CAADF48E218}"/>
              </a:ext>
            </a:extLst>
          </p:cNvPr>
          <p:cNvSpPr/>
          <p:nvPr/>
        </p:nvSpPr>
        <p:spPr>
          <a:xfrm>
            <a:off x="3241725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2796968-8EE0-44B3-9088-8CFE0427C4CD}"/>
              </a:ext>
            </a:extLst>
          </p:cNvPr>
          <p:cNvSpPr/>
          <p:nvPr/>
        </p:nvSpPr>
        <p:spPr>
          <a:xfrm>
            <a:off x="1612696" y="4880569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78600F-87FD-4F2B-9C12-8FCE896091CC}"/>
              </a:ext>
            </a:extLst>
          </p:cNvPr>
          <p:cNvCxnSpPr>
            <a:cxnSpLocks/>
          </p:cNvCxnSpPr>
          <p:nvPr/>
        </p:nvCxnSpPr>
        <p:spPr>
          <a:xfrm>
            <a:off x="6932881" y="3821894"/>
            <a:ext cx="18047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EFD24654-22AE-4883-A9ED-E2CC33AB82DA}"/>
              </a:ext>
            </a:extLst>
          </p:cNvPr>
          <p:cNvSpPr/>
          <p:nvPr/>
        </p:nvSpPr>
        <p:spPr>
          <a:xfrm>
            <a:off x="3206794" y="1696720"/>
            <a:ext cx="1563569" cy="405938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43" name="副标题 4">
            <a:extLst>
              <a:ext uri="{FF2B5EF4-FFF2-40B4-BE49-F238E27FC236}">
                <a16:creationId xmlns:a16="http://schemas.microsoft.com/office/drawing/2014/main" id="{29F4A07B-4F9E-4D9A-86B5-2AB8027DC69C}"/>
              </a:ext>
            </a:extLst>
          </p:cNvPr>
          <p:cNvSpPr txBox="1">
            <a:spLocks/>
          </p:cNvSpPr>
          <p:nvPr/>
        </p:nvSpPr>
        <p:spPr>
          <a:xfrm>
            <a:off x="5407930" y="587346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5" name="副标题 4">
            <a:extLst>
              <a:ext uri="{FF2B5EF4-FFF2-40B4-BE49-F238E27FC236}">
                <a16:creationId xmlns:a16="http://schemas.microsoft.com/office/drawing/2014/main" id="{5805EF85-315F-44E1-B203-1C4E09A3FFAF}"/>
              </a:ext>
            </a:extLst>
          </p:cNvPr>
          <p:cNvSpPr txBox="1">
            <a:spLocks/>
          </p:cNvSpPr>
          <p:nvPr/>
        </p:nvSpPr>
        <p:spPr>
          <a:xfrm>
            <a:off x="1794218" y="1132148"/>
            <a:ext cx="5066904" cy="624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ArialMT"/>
              </a:rPr>
              <a:t>Queuing caused by Hadoop</a:t>
            </a:r>
            <a:br>
              <a:rPr lang="en-US" altLang="zh-CN" sz="2800" b="1" dirty="0">
                <a:solidFill>
                  <a:srgbClr val="FF0000"/>
                </a:solidFill>
                <a:latin typeface="ArialMT"/>
              </a:rPr>
            </a:br>
            <a:br>
              <a:rPr lang="en-US" altLang="zh-CN" sz="2800" b="1" dirty="0">
                <a:solidFill>
                  <a:srgbClr val="FF0000"/>
                </a:solidFill>
                <a:latin typeface="ArialMT"/>
              </a:rPr>
            </a:br>
            <a:endParaRPr lang="en-US" altLang="zh-CN" sz="2800" b="1" dirty="0">
              <a:solidFill>
                <a:srgbClr val="FF0000"/>
              </a:solidFill>
              <a:latin typeface="ArialMT"/>
            </a:endParaRPr>
          </a:p>
          <a:p>
            <a:pPr algn="l"/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AEA7AA6-08C4-445F-9050-64C01BDB08AB}"/>
              </a:ext>
            </a:extLst>
          </p:cNvPr>
          <p:cNvSpPr/>
          <p:nvPr/>
        </p:nvSpPr>
        <p:spPr>
          <a:xfrm>
            <a:off x="7349204" y="1395945"/>
            <a:ext cx="320409" cy="5920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AE3C1F1-2F18-4AAB-9543-E55D753CEFF6}"/>
              </a:ext>
            </a:extLst>
          </p:cNvPr>
          <p:cNvSpPr/>
          <p:nvPr/>
        </p:nvSpPr>
        <p:spPr>
          <a:xfrm>
            <a:off x="7349204" y="2051730"/>
            <a:ext cx="320409" cy="592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277D761-7F52-4594-A31E-F0F902A8C5CF}"/>
              </a:ext>
            </a:extLst>
          </p:cNvPr>
          <p:cNvSpPr/>
          <p:nvPr/>
        </p:nvSpPr>
        <p:spPr>
          <a:xfrm>
            <a:off x="7349204" y="729293"/>
            <a:ext cx="320366" cy="5921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副标题 4">
            <a:extLst>
              <a:ext uri="{FF2B5EF4-FFF2-40B4-BE49-F238E27FC236}">
                <a16:creationId xmlns:a16="http://schemas.microsoft.com/office/drawing/2014/main" id="{8BB5D607-78BE-47A8-B7CD-53E030F4FA52}"/>
              </a:ext>
            </a:extLst>
          </p:cNvPr>
          <p:cNvSpPr txBox="1">
            <a:spLocks/>
          </p:cNvSpPr>
          <p:nvPr/>
        </p:nvSpPr>
        <p:spPr>
          <a:xfrm>
            <a:off x="7686286" y="848986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0000"/>
                </a:solidFill>
                <a:latin typeface="ArialMT"/>
              </a:rPr>
              <a:t>Hadoop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8C4523DC-8198-4400-A1F0-DB279DB423BE}"/>
              </a:ext>
            </a:extLst>
          </p:cNvPr>
          <p:cNvSpPr txBox="1">
            <a:spLocks/>
          </p:cNvSpPr>
          <p:nvPr/>
        </p:nvSpPr>
        <p:spPr>
          <a:xfrm>
            <a:off x="7655428" y="1519391"/>
            <a:ext cx="193561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memcached</a:t>
            </a:r>
            <a:endParaRPr lang="en-US" altLang="zh-CN" sz="140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4240CA97-3F24-41AC-9160-A6C75047A6A2}"/>
              </a:ext>
            </a:extLst>
          </p:cNvPr>
          <p:cNvSpPr txBox="1">
            <a:spLocks/>
          </p:cNvSpPr>
          <p:nvPr/>
        </p:nvSpPr>
        <p:spPr>
          <a:xfrm>
            <a:off x="7669570" y="2138865"/>
            <a:ext cx="1322030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PTPd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554824-4193-49C1-8AF8-237672B2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7" name="副标题 4">
            <a:extLst>
              <a:ext uri="{FF2B5EF4-FFF2-40B4-BE49-F238E27FC236}">
                <a16:creationId xmlns:a16="http://schemas.microsoft.com/office/drawing/2014/main" id="{7FF0D6EE-8D40-4FBC-AD29-1EC627303B88}"/>
              </a:ext>
            </a:extLst>
          </p:cNvPr>
          <p:cNvSpPr txBox="1">
            <a:spLocks/>
          </p:cNvSpPr>
          <p:nvPr/>
        </p:nvSpPr>
        <p:spPr>
          <a:xfrm>
            <a:off x="5201099" y="212271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86F9DED1-92FE-4A32-8F48-8C6F62A69C41}"/>
              </a:ext>
            </a:extLst>
          </p:cNvPr>
          <p:cNvSpPr txBox="1">
            <a:spLocks/>
          </p:cNvSpPr>
          <p:nvPr/>
        </p:nvSpPr>
        <p:spPr>
          <a:xfrm>
            <a:off x="5201099" y="3098755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0DBB48AA-15BE-4853-8A34-F51AE7FD96CB}"/>
              </a:ext>
            </a:extLst>
          </p:cNvPr>
          <p:cNvSpPr txBox="1">
            <a:spLocks/>
          </p:cNvSpPr>
          <p:nvPr/>
        </p:nvSpPr>
        <p:spPr>
          <a:xfrm>
            <a:off x="5201099" y="405817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BD81778F-B7DA-4FA3-BAD1-079B97FE47D6}"/>
              </a:ext>
            </a:extLst>
          </p:cNvPr>
          <p:cNvSpPr txBox="1">
            <a:spLocks/>
          </p:cNvSpPr>
          <p:nvPr/>
        </p:nvSpPr>
        <p:spPr>
          <a:xfrm>
            <a:off x="5201099" y="501740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591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41755249-2E28-47E2-AD58-0B0BA9447989}"/>
              </a:ext>
            </a:extLst>
          </p:cNvPr>
          <p:cNvGrpSpPr/>
          <p:nvPr/>
        </p:nvGrpSpPr>
        <p:grpSpPr>
          <a:xfrm>
            <a:off x="1495750" y="2346115"/>
            <a:ext cx="3685850" cy="2900467"/>
            <a:chOff x="1130618" y="2089259"/>
            <a:chExt cx="4360016" cy="32053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729527B-FA66-48E6-AD09-10D43FC95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2089259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2C7D603-B918-4BFA-81AC-E8D669962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3167902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0926C95-66F6-409C-BCD0-EEE28924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4231286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240763B-B937-4235-94BB-1086E237E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5290877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Network Interference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390BD-B396-401B-84A1-4B6B4F12FF4C}"/>
              </a:ext>
            </a:extLst>
          </p:cNvPr>
          <p:cNvSpPr/>
          <p:nvPr/>
        </p:nvSpPr>
        <p:spPr>
          <a:xfrm>
            <a:off x="5167005" y="169672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77785D-6738-496A-AC61-2D3FD427B913}"/>
              </a:ext>
            </a:extLst>
          </p:cNvPr>
          <p:cNvSpPr/>
          <p:nvPr/>
        </p:nvSpPr>
        <p:spPr>
          <a:xfrm>
            <a:off x="4327670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3623E4-A073-4A45-A8E9-AEED2B7A1B47}"/>
              </a:ext>
            </a:extLst>
          </p:cNvPr>
          <p:cNvSpPr/>
          <p:nvPr/>
        </p:nvSpPr>
        <p:spPr>
          <a:xfrm>
            <a:off x="2698697" y="1983534"/>
            <a:ext cx="400228" cy="728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03AB49-6081-488E-BC92-76F2335BBE43}"/>
              </a:ext>
            </a:extLst>
          </p:cNvPr>
          <p:cNvSpPr/>
          <p:nvPr/>
        </p:nvSpPr>
        <p:spPr>
          <a:xfrm>
            <a:off x="2155670" y="1983534"/>
            <a:ext cx="400228" cy="7285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FD27ED-41F3-4BAC-BBBE-57252D4049EA}"/>
              </a:ext>
            </a:extLst>
          </p:cNvPr>
          <p:cNvSpPr/>
          <p:nvPr/>
        </p:nvSpPr>
        <p:spPr>
          <a:xfrm>
            <a:off x="3784698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A67BBA-F7A3-4B08-9976-6F903896D18B}"/>
              </a:ext>
            </a:extLst>
          </p:cNvPr>
          <p:cNvSpPr/>
          <p:nvPr/>
        </p:nvSpPr>
        <p:spPr>
          <a:xfrm>
            <a:off x="3241725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B42AB4-65E4-4168-A7CE-6B9078F06214}"/>
              </a:ext>
            </a:extLst>
          </p:cNvPr>
          <p:cNvSpPr/>
          <p:nvPr/>
        </p:nvSpPr>
        <p:spPr>
          <a:xfrm>
            <a:off x="1612696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1A1B7B-445C-41C4-860A-C5B1EFD4BB6A}"/>
              </a:ext>
            </a:extLst>
          </p:cNvPr>
          <p:cNvSpPr/>
          <p:nvPr/>
        </p:nvSpPr>
        <p:spPr>
          <a:xfrm>
            <a:off x="4327670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248B2D-3598-4E22-AB8F-3DFB68F2993C}"/>
              </a:ext>
            </a:extLst>
          </p:cNvPr>
          <p:cNvSpPr/>
          <p:nvPr/>
        </p:nvSpPr>
        <p:spPr>
          <a:xfrm>
            <a:off x="2698697" y="2959576"/>
            <a:ext cx="400228" cy="728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771386-4F10-4299-AD7C-133A476677B6}"/>
              </a:ext>
            </a:extLst>
          </p:cNvPr>
          <p:cNvSpPr/>
          <p:nvPr/>
        </p:nvSpPr>
        <p:spPr>
          <a:xfrm>
            <a:off x="2155670" y="2959576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373F7B-1154-4F25-90B5-24749969DF57}"/>
              </a:ext>
            </a:extLst>
          </p:cNvPr>
          <p:cNvSpPr/>
          <p:nvPr/>
        </p:nvSpPr>
        <p:spPr>
          <a:xfrm>
            <a:off x="3784698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3C0C76-D1DC-486C-8E95-6A9CA44F8C14}"/>
              </a:ext>
            </a:extLst>
          </p:cNvPr>
          <p:cNvSpPr/>
          <p:nvPr/>
        </p:nvSpPr>
        <p:spPr>
          <a:xfrm>
            <a:off x="3241725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70F636-EF3C-475F-85B8-C87A2BE95485}"/>
              </a:ext>
            </a:extLst>
          </p:cNvPr>
          <p:cNvSpPr/>
          <p:nvPr/>
        </p:nvSpPr>
        <p:spPr>
          <a:xfrm>
            <a:off x="1612696" y="2959532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4C03A8-3B85-408C-BCFF-149F60BC1E01}"/>
              </a:ext>
            </a:extLst>
          </p:cNvPr>
          <p:cNvSpPr/>
          <p:nvPr/>
        </p:nvSpPr>
        <p:spPr>
          <a:xfrm>
            <a:off x="4327670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16DC7A-D21C-4CEC-96C2-6DC8656B906E}"/>
              </a:ext>
            </a:extLst>
          </p:cNvPr>
          <p:cNvSpPr/>
          <p:nvPr/>
        </p:nvSpPr>
        <p:spPr>
          <a:xfrm>
            <a:off x="2698697" y="3921811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AB82A8C-80BE-48C5-955C-7EAD8BB23A49}"/>
              </a:ext>
            </a:extLst>
          </p:cNvPr>
          <p:cNvSpPr/>
          <p:nvPr/>
        </p:nvSpPr>
        <p:spPr>
          <a:xfrm>
            <a:off x="2155670" y="3921811"/>
            <a:ext cx="400228" cy="7285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BB1AFA-643E-451D-A91B-F69358AD5D6A}"/>
              </a:ext>
            </a:extLst>
          </p:cNvPr>
          <p:cNvSpPr/>
          <p:nvPr/>
        </p:nvSpPr>
        <p:spPr>
          <a:xfrm>
            <a:off x="3784698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0D5BA0-A7EC-4A04-A14A-A9EF724BD44F}"/>
              </a:ext>
            </a:extLst>
          </p:cNvPr>
          <p:cNvSpPr/>
          <p:nvPr/>
        </p:nvSpPr>
        <p:spPr>
          <a:xfrm>
            <a:off x="3241725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23A288-DF8A-4CE3-BBBE-4BF2A466F905}"/>
              </a:ext>
            </a:extLst>
          </p:cNvPr>
          <p:cNvSpPr/>
          <p:nvPr/>
        </p:nvSpPr>
        <p:spPr>
          <a:xfrm>
            <a:off x="1612696" y="3921767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242F36-2C09-4427-9252-78044163A568}"/>
              </a:ext>
            </a:extLst>
          </p:cNvPr>
          <p:cNvSpPr/>
          <p:nvPr/>
        </p:nvSpPr>
        <p:spPr>
          <a:xfrm>
            <a:off x="4327670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79763EE-B0F7-4526-8EB6-EE651270CE65}"/>
              </a:ext>
            </a:extLst>
          </p:cNvPr>
          <p:cNvSpPr/>
          <p:nvPr/>
        </p:nvSpPr>
        <p:spPr>
          <a:xfrm>
            <a:off x="2698697" y="4880613"/>
            <a:ext cx="400228" cy="728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5CD4F6F-0AE9-4E89-9E0F-2C45FDD40484}"/>
              </a:ext>
            </a:extLst>
          </p:cNvPr>
          <p:cNvSpPr/>
          <p:nvPr/>
        </p:nvSpPr>
        <p:spPr>
          <a:xfrm>
            <a:off x="2155670" y="4880613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EAE1FD-DEE2-4B87-91BE-E44444616DF1}"/>
              </a:ext>
            </a:extLst>
          </p:cNvPr>
          <p:cNvSpPr/>
          <p:nvPr/>
        </p:nvSpPr>
        <p:spPr>
          <a:xfrm>
            <a:off x="3784698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29DC13-9C2D-4A8F-8D65-4CAADF48E218}"/>
              </a:ext>
            </a:extLst>
          </p:cNvPr>
          <p:cNvSpPr/>
          <p:nvPr/>
        </p:nvSpPr>
        <p:spPr>
          <a:xfrm>
            <a:off x="3241725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2796968-8EE0-44B3-9088-8CFE0427C4CD}"/>
              </a:ext>
            </a:extLst>
          </p:cNvPr>
          <p:cNvSpPr/>
          <p:nvPr/>
        </p:nvSpPr>
        <p:spPr>
          <a:xfrm>
            <a:off x="1612696" y="4880569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78600F-87FD-4F2B-9C12-8FCE896091CC}"/>
              </a:ext>
            </a:extLst>
          </p:cNvPr>
          <p:cNvCxnSpPr>
            <a:cxnSpLocks/>
          </p:cNvCxnSpPr>
          <p:nvPr/>
        </p:nvCxnSpPr>
        <p:spPr>
          <a:xfrm>
            <a:off x="6932881" y="3821894"/>
            <a:ext cx="18047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EFD24654-22AE-4883-A9ED-E2CC33AB82DA}"/>
              </a:ext>
            </a:extLst>
          </p:cNvPr>
          <p:cNvSpPr/>
          <p:nvPr/>
        </p:nvSpPr>
        <p:spPr>
          <a:xfrm>
            <a:off x="3206794" y="1696720"/>
            <a:ext cx="1563569" cy="405938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2E6BDA8-CFF3-4E0F-94F6-5420429F039F}"/>
              </a:ext>
            </a:extLst>
          </p:cNvPr>
          <p:cNvSpPr/>
          <p:nvPr/>
        </p:nvSpPr>
        <p:spPr>
          <a:xfrm>
            <a:off x="1495751" y="1696720"/>
            <a:ext cx="1630847" cy="4059385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43" name="副标题 4">
            <a:extLst>
              <a:ext uri="{FF2B5EF4-FFF2-40B4-BE49-F238E27FC236}">
                <a16:creationId xmlns:a16="http://schemas.microsoft.com/office/drawing/2014/main" id="{29F4A07B-4F9E-4D9A-86B5-2AB8027DC69C}"/>
              </a:ext>
            </a:extLst>
          </p:cNvPr>
          <p:cNvSpPr txBox="1">
            <a:spLocks/>
          </p:cNvSpPr>
          <p:nvPr/>
        </p:nvSpPr>
        <p:spPr>
          <a:xfrm>
            <a:off x="5407930" y="587346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5" name="副标题 4">
            <a:extLst>
              <a:ext uri="{FF2B5EF4-FFF2-40B4-BE49-F238E27FC236}">
                <a16:creationId xmlns:a16="http://schemas.microsoft.com/office/drawing/2014/main" id="{5805EF85-315F-44E1-B203-1C4E09A3FFAF}"/>
              </a:ext>
            </a:extLst>
          </p:cNvPr>
          <p:cNvSpPr txBox="1">
            <a:spLocks/>
          </p:cNvSpPr>
          <p:nvPr/>
        </p:nvSpPr>
        <p:spPr>
          <a:xfrm>
            <a:off x="1794218" y="1132148"/>
            <a:ext cx="5066904" cy="6241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ArialMT"/>
              </a:rPr>
              <a:t>Queuing caused by Hadoop</a:t>
            </a:r>
            <a:br>
              <a:rPr lang="en-US" altLang="zh-CN" sz="2800" b="1" dirty="0">
                <a:solidFill>
                  <a:srgbClr val="FF0000"/>
                </a:solidFill>
                <a:latin typeface="ArialMT"/>
              </a:rPr>
            </a:br>
            <a:br>
              <a:rPr lang="en-US" altLang="zh-CN" sz="2800" b="1" dirty="0">
                <a:solidFill>
                  <a:srgbClr val="FF0000"/>
                </a:solidFill>
                <a:latin typeface="ArialMT"/>
              </a:rPr>
            </a:br>
            <a:endParaRPr lang="en-US" altLang="zh-CN" sz="2800" b="1" dirty="0">
              <a:solidFill>
                <a:srgbClr val="FF0000"/>
              </a:solidFill>
              <a:latin typeface="ArialMT"/>
            </a:endParaRPr>
          </a:p>
          <a:p>
            <a:pPr algn="l"/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48" name="副标题 4">
            <a:extLst>
              <a:ext uri="{FF2B5EF4-FFF2-40B4-BE49-F238E27FC236}">
                <a16:creationId xmlns:a16="http://schemas.microsoft.com/office/drawing/2014/main" id="{B63FBB92-C42B-4B8A-9CCA-43C2520E5116}"/>
              </a:ext>
            </a:extLst>
          </p:cNvPr>
          <p:cNvSpPr txBox="1">
            <a:spLocks/>
          </p:cNvSpPr>
          <p:nvPr/>
        </p:nvSpPr>
        <p:spPr>
          <a:xfrm>
            <a:off x="1251246" y="5839371"/>
            <a:ext cx="5066904" cy="8893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B050"/>
                </a:solidFill>
                <a:latin typeface="ArialMT"/>
              </a:rPr>
              <a:t>Delaying traffic from </a:t>
            </a:r>
          </a:p>
          <a:p>
            <a:pPr algn="l"/>
            <a:r>
              <a:rPr lang="en-US" altLang="zh-CN" sz="2800" b="1" dirty="0">
                <a:solidFill>
                  <a:srgbClr val="00B050"/>
                </a:solidFill>
                <a:latin typeface="ArialMT"/>
              </a:rPr>
              <a:t>PTPd &amp; memcached</a:t>
            </a:r>
            <a:endParaRPr lang="en-US" altLang="zh-CN" sz="1600" dirty="0">
              <a:solidFill>
                <a:srgbClr val="00B05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AEA7AA6-08C4-445F-9050-64C01BDB08AB}"/>
              </a:ext>
            </a:extLst>
          </p:cNvPr>
          <p:cNvSpPr/>
          <p:nvPr/>
        </p:nvSpPr>
        <p:spPr>
          <a:xfrm>
            <a:off x="7349204" y="1395945"/>
            <a:ext cx="320409" cy="5920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AE3C1F1-2F18-4AAB-9543-E55D753CEFF6}"/>
              </a:ext>
            </a:extLst>
          </p:cNvPr>
          <p:cNvSpPr/>
          <p:nvPr/>
        </p:nvSpPr>
        <p:spPr>
          <a:xfrm>
            <a:off x="7349204" y="2051730"/>
            <a:ext cx="320409" cy="592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277D761-7F52-4594-A31E-F0F902A8C5CF}"/>
              </a:ext>
            </a:extLst>
          </p:cNvPr>
          <p:cNvSpPr/>
          <p:nvPr/>
        </p:nvSpPr>
        <p:spPr>
          <a:xfrm>
            <a:off x="7349204" y="729293"/>
            <a:ext cx="320366" cy="5921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副标题 4">
            <a:extLst>
              <a:ext uri="{FF2B5EF4-FFF2-40B4-BE49-F238E27FC236}">
                <a16:creationId xmlns:a16="http://schemas.microsoft.com/office/drawing/2014/main" id="{8BB5D607-78BE-47A8-B7CD-53E030F4FA52}"/>
              </a:ext>
            </a:extLst>
          </p:cNvPr>
          <p:cNvSpPr txBox="1">
            <a:spLocks/>
          </p:cNvSpPr>
          <p:nvPr/>
        </p:nvSpPr>
        <p:spPr>
          <a:xfrm>
            <a:off x="7686286" y="848986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0000"/>
                </a:solidFill>
                <a:latin typeface="ArialMT"/>
              </a:rPr>
              <a:t>Hadoop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8C4523DC-8198-4400-A1F0-DB279DB423BE}"/>
              </a:ext>
            </a:extLst>
          </p:cNvPr>
          <p:cNvSpPr txBox="1">
            <a:spLocks/>
          </p:cNvSpPr>
          <p:nvPr/>
        </p:nvSpPr>
        <p:spPr>
          <a:xfrm>
            <a:off x="7655428" y="1519391"/>
            <a:ext cx="193561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memcached</a:t>
            </a:r>
            <a:endParaRPr lang="en-US" altLang="zh-CN" sz="140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4240CA97-3F24-41AC-9160-A6C75047A6A2}"/>
              </a:ext>
            </a:extLst>
          </p:cNvPr>
          <p:cNvSpPr txBox="1">
            <a:spLocks/>
          </p:cNvSpPr>
          <p:nvPr/>
        </p:nvSpPr>
        <p:spPr>
          <a:xfrm>
            <a:off x="7669570" y="2138865"/>
            <a:ext cx="1322030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PTPd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1C0E04-8510-43FE-B290-57F50B7D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7" name="副标题 4">
            <a:extLst>
              <a:ext uri="{FF2B5EF4-FFF2-40B4-BE49-F238E27FC236}">
                <a16:creationId xmlns:a16="http://schemas.microsoft.com/office/drawing/2014/main" id="{2E186F3F-F0CB-4383-AE4E-9AA167B37645}"/>
              </a:ext>
            </a:extLst>
          </p:cNvPr>
          <p:cNvSpPr txBox="1">
            <a:spLocks/>
          </p:cNvSpPr>
          <p:nvPr/>
        </p:nvSpPr>
        <p:spPr>
          <a:xfrm>
            <a:off x="5201099" y="212271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66835655-F084-4716-8921-E2F87306FE24}"/>
              </a:ext>
            </a:extLst>
          </p:cNvPr>
          <p:cNvSpPr txBox="1">
            <a:spLocks/>
          </p:cNvSpPr>
          <p:nvPr/>
        </p:nvSpPr>
        <p:spPr>
          <a:xfrm>
            <a:off x="5201099" y="3098755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632518CF-6525-4D8E-B9F3-5D04688BA60B}"/>
              </a:ext>
            </a:extLst>
          </p:cNvPr>
          <p:cNvSpPr txBox="1">
            <a:spLocks/>
          </p:cNvSpPr>
          <p:nvPr/>
        </p:nvSpPr>
        <p:spPr>
          <a:xfrm>
            <a:off x="5201099" y="405817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AD2B08F6-406A-49CC-982C-11118F4D8E0E}"/>
              </a:ext>
            </a:extLst>
          </p:cNvPr>
          <p:cNvSpPr txBox="1">
            <a:spLocks/>
          </p:cNvSpPr>
          <p:nvPr/>
        </p:nvSpPr>
        <p:spPr>
          <a:xfrm>
            <a:off x="5201099" y="501740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1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4">
            <a:extLst>
              <a:ext uri="{FF2B5EF4-FFF2-40B4-BE49-F238E27FC236}">
                <a16:creationId xmlns:a16="http://schemas.microsoft.com/office/drawing/2014/main" id="{530D3E08-F955-43D3-BC60-BA131C28AF78}"/>
              </a:ext>
            </a:extLst>
          </p:cNvPr>
          <p:cNvSpPr txBox="1">
            <a:spLocks/>
          </p:cNvSpPr>
          <p:nvPr/>
        </p:nvSpPr>
        <p:spPr>
          <a:xfrm>
            <a:off x="850715" y="1409163"/>
            <a:ext cx="8059605" cy="45477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Network Interference:</a:t>
            </a:r>
            <a:br>
              <a:rPr lang="en-US" altLang="zh-CN" dirty="0">
                <a:solidFill>
                  <a:srgbClr val="000000"/>
                </a:solidFill>
                <a:latin typeface="ArialMT"/>
              </a:rPr>
            </a:br>
            <a:br>
              <a:rPr lang="en-US" altLang="zh-CN" dirty="0">
                <a:solidFill>
                  <a:srgbClr val="000000"/>
                </a:solidFill>
                <a:latin typeface="ArialMT"/>
              </a:rPr>
            </a:br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Congestion from one application causes queuing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that </a:t>
            </a:r>
            <a:r>
              <a:rPr lang="en-US" altLang="zh-CN" sz="2800" dirty="0">
                <a:solidFill>
                  <a:srgbClr val="FF0000"/>
                </a:solidFill>
                <a:latin typeface="ArialMT"/>
              </a:rPr>
              <a:t>delays</a:t>
            </a:r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 traffic from another application.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Key Idea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D96939-B0C2-46EA-A538-7BA43E62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44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4B10859-9D46-4262-8552-98515DF84C4E}"/>
              </a:ext>
            </a:extLst>
          </p:cNvPr>
          <p:cNvCxnSpPr>
            <a:cxnSpLocks/>
          </p:cNvCxnSpPr>
          <p:nvPr/>
        </p:nvCxnSpPr>
        <p:spPr>
          <a:xfrm flipV="1">
            <a:off x="1495750" y="346849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Understanding delays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8796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4881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4327670" y="2166370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374561-7C1A-4886-AF9C-22E265E9253B}"/>
              </a:ext>
            </a:extLst>
          </p:cNvPr>
          <p:cNvSpPr/>
          <p:nvPr/>
        </p:nvSpPr>
        <p:spPr>
          <a:xfrm>
            <a:off x="2698697" y="2166409"/>
            <a:ext cx="400228" cy="6463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8605A1-64CC-45DD-AEF8-5138DC9A78DF}"/>
              </a:ext>
            </a:extLst>
          </p:cNvPr>
          <p:cNvSpPr/>
          <p:nvPr/>
        </p:nvSpPr>
        <p:spPr>
          <a:xfrm>
            <a:off x="2155670" y="2166409"/>
            <a:ext cx="400228" cy="6463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5C34BC-86E8-49AD-971B-B0BBA31503DE}"/>
              </a:ext>
            </a:extLst>
          </p:cNvPr>
          <p:cNvSpPr/>
          <p:nvPr/>
        </p:nvSpPr>
        <p:spPr>
          <a:xfrm>
            <a:off x="3784698" y="2166370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743E6A-3C28-49EE-90E5-706068C74E8C}"/>
              </a:ext>
            </a:extLst>
          </p:cNvPr>
          <p:cNvSpPr/>
          <p:nvPr/>
        </p:nvSpPr>
        <p:spPr>
          <a:xfrm>
            <a:off x="3241725" y="2166370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97B718-4184-4D3D-9BAD-FD07B687A6A1}"/>
              </a:ext>
            </a:extLst>
          </p:cNvPr>
          <p:cNvSpPr/>
          <p:nvPr/>
        </p:nvSpPr>
        <p:spPr>
          <a:xfrm>
            <a:off x="1612696" y="2166370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464145"/>
            <a:ext cx="3685850" cy="3006"/>
          </a:xfrm>
          <a:prstGeom prst="straightConnector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4327670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87F248-56D5-4DE1-9A1B-D658D4EEC137}"/>
              </a:ext>
            </a:extLst>
          </p:cNvPr>
          <p:cNvSpPr/>
          <p:nvPr/>
        </p:nvSpPr>
        <p:spPr>
          <a:xfrm>
            <a:off x="2698697" y="3142451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4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14B356F-D6B1-41D3-9DCE-ABE2F8A5781A}"/>
              </a:ext>
            </a:extLst>
          </p:cNvPr>
          <p:cNvSpPr/>
          <p:nvPr/>
        </p:nvSpPr>
        <p:spPr>
          <a:xfrm>
            <a:off x="2155670" y="3142451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5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91BD564-91FB-4EE8-98EA-E5A45F624E55}"/>
              </a:ext>
            </a:extLst>
          </p:cNvPr>
          <p:cNvSpPr/>
          <p:nvPr/>
        </p:nvSpPr>
        <p:spPr>
          <a:xfrm>
            <a:off x="3784698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C9EBD1-C856-411E-9065-9796A6F85B63}"/>
              </a:ext>
            </a:extLst>
          </p:cNvPr>
          <p:cNvSpPr/>
          <p:nvPr/>
        </p:nvSpPr>
        <p:spPr>
          <a:xfrm>
            <a:off x="3241725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98B19A8-A0D5-46D5-954A-5247C1405C52}"/>
              </a:ext>
            </a:extLst>
          </p:cNvPr>
          <p:cNvSpPr/>
          <p:nvPr/>
        </p:nvSpPr>
        <p:spPr>
          <a:xfrm>
            <a:off x="1612696" y="3142412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6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4263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4327670" y="4104647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783F06-A3E3-4507-9693-04C221BEAE2D}"/>
              </a:ext>
            </a:extLst>
          </p:cNvPr>
          <p:cNvSpPr/>
          <p:nvPr/>
        </p:nvSpPr>
        <p:spPr>
          <a:xfrm>
            <a:off x="2698697" y="4104686"/>
            <a:ext cx="400228" cy="6463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83AC61-672D-4E40-8F7F-0B5518BDCB58}"/>
              </a:ext>
            </a:extLst>
          </p:cNvPr>
          <p:cNvSpPr/>
          <p:nvPr/>
        </p:nvSpPr>
        <p:spPr>
          <a:xfrm>
            <a:off x="2155670" y="4104686"/>
            <a:ext cx="400228" cy="6463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EBFDAE-1BBE-4042-9776-CF4D1584A074}"/>
              </a:ext>
            </a:extLst>
          </p:cNvPr>
          <p:cNvSpPr/>
          <p:nvPr/>
        </p:nvSpPr>
        <p:spPr>
          <a:xfrm>
            <a:off x="3784698" y="4104647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9809A33-2452-4340-B627-0D1A560E9686}"/>
              </a:ext>
            </a:extLst>
          </p:cNvPr>
          <p:cNvSpPr/>
          <p:nvPr/>
        </p:nvSpPr>
        <p:spPr>
          <a:xfrm>
            <a:off x="3241725" y="4104647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50ABD-EEC5-4E47-B1EE-81072797228D}"/>
              </a:ext>
            </a:extLst>
          </p:cNvPr>
          <p:cNvSpPr/>
          <p:nvPr/>
        </p:nvSpPr>
        <p:spPr>
          <a:xfrm>
            <a:off x="1612696" y="4104647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3851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063449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C26270-A20A-4648-B753-865ACE090ECD}"/>
              </a:ext>
            </a:extLst>
          </p:cNvPr>
          <p:cNvSpPr/>
          <p:nvPr/>
        </p:nvSpPr>
        <p:spPr>
          <a:xfrm>
            <a:off x="2698697" y="5063488"/>
            <a:ext cx="400228" cy="6463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145A69A-D9F4-4C86-91B5-4A3E1347FA30}"/>
              </a:ext>
            </a:extLst>
          </p:cNvPr>
          <p:cNvSpPr/>
          <p:nvPr/>
        </p:nvSpPr>
        <p:spPr>
          <a:xfrm>
            <a:off x="2155670" y="5063488"/>
            <a:ext cx="400228" cy="6463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ADF8CC-E375-4A4F-B283-20086EF502B4}"/>
              </a:ext>
            </a:extLst>
          </p:cNvPr>
          <p:cNvSpPr/>
          <p:nvPr/>
        </p:nvSpPr>
        <p:spPr>
          <a:xfrm>
            <a:off x="3784698" y="5063449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7E1FC6-AC39-4539-A42F-8313174339DE}"/>
              </a:ext>
            </a:extLst>
          </p:cNvPr>
          <p:cNvSpPr/>
          <p:nvPr/>
        </p:nvSpPr>
        <p:spPr>
          <a:xfrm>
            <a:off x="3241725" y="5063449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DDDC9B0-A4A7-437F-B9C6-4E67D60CA2DD}"/>
              </a:ext>
            </a:extLst>
          </p:cNvPr>
          <p:cNvSpPr/>
          <p:nvPr/>
        </p:nvSpPr>
        <p:spPr>
          <a:xfrm>
            <a:off x="1612696" y="5063449"/>
            <a:ext cx="400174" cy="64647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0563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Delay type I - Queuing Delay (</a:t>
            </a:r>
            <a:r>
              <a:rPr lang="en-US" altLang="zh-CN" sz="3200" dirty="0" err="1">
                <a:solidFill>
                  <a:srgbClr val="000000"/>
                </a:solidFill>
                <a:latin typeface="ArialMT"/>
              </a:rPr>
              <a:t>D</a:t>
            </a:r>
            <a:r>
              <a:rPr lang="en-US" altLang="zh-CN" sz="3200" baseline="-25000" dirty="0" err="1">
                <a:solidFill>
                  <a:srgbClr val="000000"/>
                </a:solidFill>
                <a:latin typeface="ArialMT"/>
              </a:rPr>
              <a:t>q</a:t>
            </a: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)</a:t>
            </a:r>
            <a:r>
              <a:rPr lang="en-US" altLang="zh-CN" dirty="0">
                <a:latin typeface="ArialMT"/>
              </a:rPr>
              <a:t>	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3607A9E-1BB3-4EE8-B73A-3FEC8F8B1A57}"/>
              </a:ext>
            </a:extLst>
          </p:cNvPr>
          <p:cNvCxnSpPr>
            <a:cxnSpLocks/>
          </p:cNvCxnSpPr>
          <p:nvPr/>
        </p:nvCxnSpPr>
        <p:spPr>
          <a:xfrm flipV="1">
            <a:off x="1285875" y="3875583"/>
            <a:ext cx="3685850" cy="338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副标题 4">
            <a:extLst>
              <a:ext uri="{FF2B5EF4-FFF2-40B4-BE49-F238E27FC236}">
                <a16:creationId xmlns:a16="http://schemas.microsoft.com/office/drawing/2014/main" id="{DC01CCD1-ACF4-488F-8E38-F9853C43FD4B}"/>
              </a:ext>
            </a:extLst>
          </p:cNvPr>
          <p:cNvSpPr txBox="1">
            <a:spLocks/>
          </p:cNvSpPr>
          <p:nvPr/>
        </p:nvSpPr>
        <p:spPr>
          <a:xfrm>
            <a:off x="654894" y="3559918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 err="1">
                <a:solidFill>
                  <a:srgbClr val="C00000"/>
                </a:solidFill>
                <a:latin typeface="ArialMT"/>
              </a:rPr>
              <a:t>D</a:t>
            </a:r>
            <a:r>
              <a:rPr lang="en-US" altLang="zh-CN" sz="2800" b="1" baseline="-25000" dirty="0" err="1">
                <a:solidFill>
                  <a:srgbClr val="C00000"/>
                </a:solidFill>
                <a:latin typeface="ArialMT"/>
              </a:rPr>
              <a:t>q</a:t>
            </a:r>
            <a:endParaRPr lang="en-US" altLang="zh-CN" sz="1600" baseline="-25000" dirty="0">
              <a:solidFill>
                <a:srgbClr val="C00000"/>
              </a:solidFill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8594D77-4B55-494D-BC47-D5FACB8D5CD8}"/>
              </a:ext>
            </a:extLst>
          </p:cNvPr>
          <p:cNvCxnSpPr>
            <a:cxnSpLocks/>
          </p:cNvCxnSpPr>
          <p:nvPr/>
        </p:nvCxnSpPr>
        <p:spPr>
          <a:xfrm>
            <a:off x="6932881" y="4004774"/>
            <a:ext cx="20587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灯片编号占位符 49">
            <a:extLst>
              <a:ext uri="{FF2B5EF4-FFF2-40B4-BE49-F238E27FC236}">
                <a16:creationId xmlns:a16="http://schemas.microsoft.com/office/drawing/2014/main" id="{EF6D402E-8654-4D13-8762-57DD491F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60" name="副标题 4">
            <a:extLst>
              <a:ext uri="{FF2B5EF4-FFF2-40B4-BE49-F238E27FC236}">
                <a16:creationId xmlns:a16="http://schemas.microsoft.com/office/drawing/2014/main" id="{49CC4D2C-E0BB-4D59-86E8-F2C88013D148}"/>
              </a:ext>
            </a:extLst>
          </p:cNvPr>
          <p:cNvSpPr txBox="1">
            <a:spLocks/>
          </p:cNvSpPr>
          <p:nvPr/>
        </p:nvSpPr>
        <p:spPr>
          <a:xfrm>
            <a:off x="5177036" y="22590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1" name="副标题 4">
            <a:extLst>
              <a:ext uri="{FF2B5EF4-FFF2-40B4-BE49-F238E27FC236}">
                <a16:creationId xmlns:a16="http://schemas.microsoft.com/office/drawing/2014/main" id="{6C235305-F10C-4579-BC3B-B6FF3A9BFDE3}"/>
              </a:ext>
            </a:extLst>
          </p:cNvPr>
          <p:cNvSpPr txBox="1">
            <a:spLocks/>
          </p:cNvSpPr>
          <p:nvPr/>
        </p:nvSpPr>
        <p:spPr>
          <a:xfrm>
            <a:off x="5177036" y="323511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2" name="副标题 4">
            <a:extLst>
              <a:ext uri="{FF2B5EF4-FFF2-40B4-BE49-F238E27FC236}">
                <a16:creationId xmlns:a16="http://schemas.microsoft.com/office/drawing/2014/main" id="{643C2069-385C-447C-83D1-D62066D8797E}"/>
              </a:ext>
            </a:extLst>
          </p:cNvPr>
          <p:cNvSpPr txBox="1">
            <a:spLocks/>
          </p:cNvSpPr>
          <p:nvPr/>
        </p:nvSpPr>
        <p:spPr>
          <a:xfrm>
            <a:off x="5177036" y="419453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3" name="副标题 4">
            <a:extLst>
              <a:ext uri="{FF2B5EF4-FFF2-40B4-BE49-F238E27FC236}">
                <a16:creationId xmlns:a16="http://schemas.microsoft.com/office/drawing/2014/main" id="{483C9C9D-B5D7-4536-A91E-41B011FEB172}"/>
              </a:ext>
            </a:extLst>
          </p:cNvPr>
          <p:cNvSpPr txBox="1">
            <a:spLocks/>
          </p:cNvSpPr>
          <p:nvPr/>
        </p:nvSpPr>
        <p:spPr>
          <a:xfrm>
            <a:off x="5177036" y="515376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6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Understanding delays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8796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4881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4327670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4641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4327670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4263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4327670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3851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0563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Delay type II - Servicing Delay (Ds)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68A799C-8D86-43A3-A47C-2A35B9BC610D}"/>
              </a:ext>
            </a:extLst>
          </p:cNvPr>
          <p:cNvCxnSpPr>
            <a:cxnSpLocks/>
          </p:cNvCxnSpPr>
          <p:nvPr/>
        </p:nvCxnSpPr>
        <p:spPr>
          <a:xfrm>
            <a:off x="5644150" y="2323294"/>
            <a:ext cx="0" cy="3362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副标题 4">
            <a:extLst>
              <a:ext uri="{FF2B5EF4-FFF2-40B4-BE49-F238E27FC236}">
                <a16:creationId xmlns:a16="http://schemas.microsoft.com/office/drawing/2014/main" id="{D277A6E0-455E-4CEA-BFE0-7A4953DD36F1}"/>
              </a:ext>
            </a:extLst>
          </p:cNvPr>
          <p:cNvSpPr txBox="1">
            <a:spLocks/>
          </p:cNvSpPr>
          <p:nvPr/>
        </p:nvSpPr>
        <p:spPr>
          <a:xfrm>
            <a:off x="5596546" y="3472978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latin typeface="ArialMT"/>
              </a:rPr>
              <a:t>D</a:t>
            </a:r>
            <a:r>
              <a:rPr lang="en-US" altLang="zh-CN" sz="2800" b="1" baseline="-25000" dirty="0">
                <a:latin typeface="ArialMT"/>
              </a:rPr>
              <a:t>s</a:t>
            </a:r>
            <a:endParaRPr lang="en-US" altLang="zh-CN" sz="1600" baseline="-25000" dirty="0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D9514DA-81F0-425F-B897-031FBE1BA330}"/>
              </a:ext>
            </a:extLst>
          </p:cNvPr>
          <p:cNvCxnSpPr>
            <a:cxnSpLocks/>
          </p:cNvCxnSpPr>
          <p:nvPr/>
        </p:nvCxnSpPr>
        <p:spPr>
          <a:xfrm>
            <a:off x="6932881" y="4004774"/>
            <a:ext cx="20587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灯片编号占位符 53">
            <a:extLst>
              <a:ext uri="{FF2B5EF4-FFF2-40B4-BE49-F238E27FC236}">
                <a16:creationId xmlns:a16="http://schemas.microsoft.com/office/drawing/2014/main" id="{181F2C90-765A-4B14-A11C-A70325D5F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9" name="副标题 4">
            <a:extLst>
              <a:ext uri="{FF2B5EF4-FFF2-40B4-BE49-F238E27FC236}">
                <a16:creationId xmlns:a16="http://schemas.microsoft.com/office/drawing/2014/main" id="{62730E92-64B1-41A8-AC10-871FA216C777}"/>
              </a:ext>
            </a:extLst>
          </p:cNvPr>
          <p:cNvSpPr txBox="1">
            <a:spLocks/>
          </p:cNvSpPr>
          <p:nvPr/>
        </p:nvSpPr>
        <p:spPr>
          <a:xfrm>
            <a:off x="5177036" y="22590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0" name="副标题 4">
            <a:extLst>
              <a:ext uri="{FF2B5EF4-FFF2-40B4-BE49-F238E27FC236}">
                <a16:creationId xmlns:a16="http://schemas.microsoft.com/office/drawing/2014/main" id="{588350EA-0CF1-4094-AA80-78119683F702}"/>
              </a:ext>
            </a:extLst>
          </p:cNvPr>
          <p:cNvSpPr txBox="1">
            <a:spLocks/>
          </p:cNvSpPr>
          <p:nvPr/>
        </p:nvSpPr>
        <p:spPr>
          <a:xfrm>
            <a:off x="5177036" y="323511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1" name="副标题 4">
            <a:extLst>
              <a:ext uri="{FF2B5EF4-FFF2-40B4-BE49-F238E27FC236}">
                <a16:creationId xmlns:a16="http://schemas.microsoft.com/office/drawing/2014/main" id="{B93C525A-0DE9-4990-853D-15F8664DCC63}"/>
              </a:ext>
            </a:extLst>
          </p:cNvPr>
          <p:cNvSpPr txBox="1">
            <a:spLocks/>
          </p:cNvSpPr>
          <p:nvPr/>
        </p:nvSpPr>
        <p:spPr>
          <a:xfrm>
            <a:off x="5177036" y="419453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2" name="副标题 4">
            <a:extLst>
              <a:ext uri="{FF2B5EF4-FFF2-40B4-BE49-F238E27FC236}">
                <a16:creationId xmlns:a16="http://schemas.microsoft.com/office/drawing/2014/main" id="{0934DB6D-D034-44C6-894D-B0EEA07D9D6A}"/>
              </a:ext>
            </a:extLst>
          </p:cNvPr>
          <p:cNvSpPr txBox="1">
            <a:spLocks/>
          </p:cNvSpPr>
          <p:nvPr/>
        </p:nvSpPr>
        <p:spPr>
          <a:xfrm>
            <a:off x="5177036" y="515376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2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Understanding delays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8796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4881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4641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4327670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4263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4327670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3851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0" y="4004774"/>
            <a:ext cx="20592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0563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631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Delay type II - Servicing Delay (Ds)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0474EAC-A655-41E1-948A-060351203183}"/>
              </a:ext>
            </a:extLst>
          </p:cNvPr>
          <p:cNvSpPr/>
          <p:nvPr/>
        </p:nvSpPr>
        <p:spPr>
          <a:xfrm>
            <a:off x="7016104" y="368153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0D5552-47B9-464D-9164-750D3B83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15</a:t>
            </a:fld>
            <a:endParaRPr lang="zh-CN" altLang="en-US"/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E72E00EE-C854-4A4E-844D-510869968169}"/>
              </a:ext>
            </a:extLst>
          </p:cNvPr>
          <p:cNvCxnSpPr>
            <a:cxnSpLocks/>
          </p:cNvCxnSpPr>
          <p:nvPr/>
        </p:nvCxnSpPr>
        <p:spPr>
          <a:xfrm>
            <a:off x="5644150" y="2323294"/>
            <a:ext cx="0" cy="3362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副标题 4">
            <a:extLst>
              <a:ext uri="{FF2B5EF4-FFF2-40B4-BE49-F238E27FC236}">
                <a16:creationId xmlns:a16="http://schemas.microsoft.com/office/drawing/2014/main" id="{15118EA3-1CEA-426A-80DA-095C5BEED05B}"/>
              </a:ext>
            </a:extLst>
          </p:cNvPr>
          <p:cNvSpPr txBox="1">
            <a:spLocks/>
          </p:cNvSpPr>
          <p:nvPr/>
        </p:nvSpPr>
        <p:spPr>
          <a:xfrm>
            <a:off x="5596546" y="3472978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latin typeface="ArialMT"/>
              </a:rPr>
              <a:t>D</a:t>
            </a:r>
            <a:r>
              <a:rPr lang="en-US" altLang="zh-CN" sz="2800" b="1" baseline="-25000" dirty="0">
                <a:latin typeface="ArialMT"/>
              </a:rPr>
              <a:t>s</a:t>
            </a:r>
            <a:endParaRPr lang="en-US" altLang="zh-CN" sz="1600" baseline="-25000" dirty="0"/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F4DD66AB-5967-44C2-8A6D-4A18E7437496}"/>
              </a:ext>
            </a:extLst>
          </p:cNvPr>
          <p:cNvSpPr txBox="1">
            <a:spLocks/>
          </p:cNvSpPr>
          <p:nvPr/>
        </p:nvSpPr>
        <p:spPr>
          <a:xfrm>
            <a:off x="5177036" y="22590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E22CA82F-AC87-4315-82D5-3CF20D86A37A}"/>
              </a:ext>
            </a:extLst>
          </p:cNvPr>
          <p:cNvSpPr txBox="1">
            <a:spLocks/>
          </p:cNvSpPr>
          <p:nvPr/>
        </p:nvSpPr>
        <p:spPr>
          <a:xfrm>
            <a:off x="5177036" y="323511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A0AD6BFA-80F4-484A-A32F-4C84D1BB5597}"/>
              </a:ext>
            </a:extLst>
          </p:cNvPr>
          <p:cNvSpPr txBox="1">
            <a:spLocks/>
          </p:cNvSpPr>
          <p:nvPr/>
        </p:nvSpPr>
        <p:spPr>
          <a:xfrm>
            <a:off x="5177036" y="419453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8" name="副标题 4">
            <a:extLst>
              <a:ext uri="{FF2B5EF4-FFF2-40B4-BE49-F238E27FC236}">
                <a16:creationId xmlns:a16="http://schemas.microsoft.com/office/drawing/2014/main" id="{89D34F56-2F58-4B5C-876B-4DB1DFB4583C}"/>
              </a:ext>
            </a:extLst>
          </p:cNvPr>
          <p:cNvSpPr txBox="1">
            <a:spLocks/>
          </p:cNvSpPr>
          <p:nvPr/>
        </p:nvSpPr>
        <p:spPr>
          <a:xfrm>
            <a:off x="5177036" y="515376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513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Understanding delays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8796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4881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95C34BC-86E8-49AD-971B-B0BBA31503DE}"/>
              </a:ext>
            </a:extLst>
          </p:cNvPr>
          <p:cNvSpPr/>
          <p:nvPr/>
        </p:nvSpPr>
        <p:spPr>
          <a:xfrm>
            <a:off x="3784698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4641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4327670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91BD564-91FB-4EE8-98EA-E5A45F624E55}"/>
              </a:ext>
            </a:extLst>
          </p:cNvPr>
          <p:cNvSpPr/>
          <p:nvPr/>
        </p:nvSpPr>
        <p:spPr>
          <a:xfrm>
            <a:off x="3784698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4263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4327670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EBFDAE-1BBE-4042-9776-CF4D1584A074}"/>
              </a:ext>
            </a:extLst>
          </p:cNvPr>
          <p:cNvSpPr/>
          <p:nvPr/>
        </p:nvSpPr>
        <p:spPr>
          <a:xfrm>
            <a:off x="3784698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3851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ADF8CC-E375-4A4F-B283-20086EF502B4}"/>
              </a:ext>
            </a:extLst>
          </p:cNvPr>
          <p:cNvSpPr/>
          <p:nvPr/>
        </p:nvSpPr>
        <p:spPr>
          <a:xfrm>
            <a:off x="3784698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04774"/>
            <a:ext cx="20592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0563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868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Delay type II - Servicing Delay (Ds)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3607A9E-1BB3-4EE8-B73A-3FEC8F8B1A57}"/>
              </a:ext>
            </a:extLst>
          </p:cNvPr>
          <p:cNvCxnSpPr>
            <a:cxnSpLocks/>
          </p:cNvCxnSpPr>
          <p:nvPr/>
        </p:nvCxnSpPr>
        <p:spPr>
          <a:xfrm>
            <a:off x="2717081" y="1879600"/>
            <a:ext cx="165271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副标题 4">
            <a:extLst>
              <a:ext uri="{FF2B5EF4-FFF2-40B4-BE49-F238E27FC236}">
                <a16:creationId xmlns:a16="http://schemas.microsoft.com/office/drawing/2014/main" id="{DC01CCD1-ACF4-488F-8E38-F9853C43FD4B}"/>
              </a:ext>
            </a:extLst>
          </p:cNvPr>
          <p:cNvSpPr txBox="1">
            <a:spLocks/>
          </p:cNvSpPr>
          <p:nvPr/>
        </p:nvSpPr>
        <p:spPr>
          <a:xfrm>
            <a:off x="2062762" y="1558103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 err="1">
                <a:latin typeface="ArialMT"/>
              </a:rPr>
              <a:t>D</a:t>
            </a:r>
            <a:r>
              <a:rPr lang="en-US" altLang="zh-CN" sz="2800" b="1" baseline="-25000" dirty="0" err="1">
                <a:latin typeface="ArialMT"/>
              </a:rPr>
              <a:t>q</a:t>
            </a:r>
            <a:endParaRPr lang="en-US" altLang="zh-CN" sz="1600" baseline="-250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0474EAC-A655-41E1-948A-060351203183}"/>
              </a:ext>
            </a:extLst>
          </p:cNvPr>
          <p:cNvSpPr/>
          <p:nvPr/>
        </p:nvSpPr>
        <p:spPr>
          <a:xfrm>
            <a:off x="7016104" y="368153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5BE183-8F96-4327-B03F-1A989F59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16</a:t>
            </a:fld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F8166BB-B5D0-4C55-957E-1B5D1F5200F2}"/>
              </a:ext>
            </a:extLst>
          </p:cNvPr>
          <p:cNvCxnSpPr>
            <a:cxnSpLocks/>
          </p:cNvCxnSpPr>
          <p:nvPr/>
        </p:nvCxnSpPr>
        <p:spPr>
          <a:xfrm>
            <a:off x="5644150" y="2323294"/>
            <a:ext cx="0" cy="3362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副标题 4">
            <a:extLst>
              <a:ext uri="{FF2B5EF4-FFF2-40B4-BE49-F238E27FC236}">
                <a16:creationId xmlns:a16="http://schemas.microsoft.com/office/drawing/2014/main" id="{72BAF460-603A-46CD-8E97-18124F74C1B3}"/>
              </a:ext>
            </a:extLst>
          </p:cNvPr>
          <p:cNvSpPr txBox="1">
            <a:spLocks/>
          </p:cNvSpPr>
          <p:nvPr/>
        </p:nvSpPr>
        <p:spPr>
          <a:xfrm>
            <a:off x="5596546" y="3472978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latin typeface="ArialMT"/>
              </a:rPr>
              <a:t>D</a:t>
            </a:r>
            <a:r>
              <a:rPr lang="en-US" altLang="zh-CN" sz="2800" b="1" baseline="-25000" dirty="0">
                <a:latin typeface="ArialMT"/>
              </a:rPr>
              <a:t>s</a:t>
            </a:r>
            <a:endParaRPr lang="en-US" altLang="zh-CN" sz="1600" baseline="-25000" dirty="0"/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E992ECD8-D3E2-42B8-B9A3-9279CFA3AAFB}"/>
              </a:ext>
            </a:extLst>
          </p:cNvPr>
          <p:cNvSpPr txBox="1">
            <a:spLocks/>
          </p:cNvSpPr>
          <p:nvPr/>
        </p:nvSpPr>
        <p:spPr>
          <a:xfrm>
            <a:off x="5177036" y="22590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A8DCE6EA-F528-4FC7-943C-7FCD752E88EF}"/>
              </a:ext>
            </a:extLst>
          </p:cNvPr>
          <p:cNvSpPr txBox="1">
            <a:spLocks/>
          </p:cNvSpPr>
          <p:nvPr/>
        </p:nvSpPr>
        <p:spPr>
          <a:xfrm>
            <a:off x="5177036" y="323511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C40213CE-9AEF-4620-8194-E8E33C625043}"/>
              </a:ext>
            </a:extLst>
          </p:cNvPr>
          <p:cNvSpPr txBox="1">
            <a:spLocks/>
          </p:cNvSpPr>
          <p:nvPr/>
        </p:nvSpPr>
        <p:spPr>
          <a:xfrm>
            <a:off x="5177036" y="419453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9CB17AC8-F595-415E-AC01-9B0D74F0130C}"/>
              </a:ext>
            </a:extLst>
          </p:cNvPr>
          <p:cNvSpPr txBox="1">
            <a:spLocks/>
          </p:cNvSpPr>
          <p:nvPr/>
        </p:nvSpPr>
        <p:spPr>
          <a:xfrm>
            <a:off x="5177036" y="515376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21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Understanding delays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8796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4881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95C34BC-86E8-49AD-971B-B0BBA31503DE}"/>
              </a:ext>
            </a:extLst>
          </p:cNvPr>
          <p:cNvSpPr/>
          <p:nvPr/>
        </p:nvSpPr>
        <p:spPr>
          <a:xfrm>
            <a:off x="3784698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743E6A-3C28-49EE-90E5-706068C74E8C}"/>
              </a:ext>
            </a:extLst>
          </p:cNvPr>
          <p:cNvSpPr/>
          <p:nvPr/>
        </p:nvSpPr>
        <p:spPr>
          <a:xfrm>
            <a:off x="3241725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4641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891BD564-91FB-4EE8-98EA-E5A45F624E55}"/>
              </a:ext>
            </a:extLst>
          </p:cNvPr>
          <p:cNvSpPr/>
          <p:nvPr/>
        </p:nvSpPr>
        <p:spPr>
          <a:xfrm>
            <a:off x="3784698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C9EBD1-C856-411E-9065-9796A6F85B63}"/>
              </a:ext>
            </a:extLst>
          </p:cNvPr>
          <p:cNvSpPr/>
          <p:nvPr/>
        </p:nvSpPr>
        <p:spPr>
          <a:xfrm>
            <a:off x="3241725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4263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4327670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EBFDAE-1BBE-4042-9776-CF4D1584A074}"/>
              </a:ext>
            </a:extLst>
          </p:cNvPr>
          <p:cNvSpPr/>
          <p:nvPr/>
        </p:nvSpPr>
        <p:spPr>
          <a:xfrm>
            <a:off x="3784698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9809A33-2452-4340-B627-0D1A560E9686}"/>
              </a:ext>
            </a:extLst>
          </p:cNvPr>
          <p:cNvSpPr/>
          <p:nvPr/>
        </p:nvSpPr>
        <p:spPr>
          <a:xfrm>
            <a:off x="3241725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3851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ADF8CC-E375-4A4F-B283-20086EF502B4}"/>
              </a:ext>
            </a:extLst>
          </p:cNvPr>
          <p:cNvSpPr/>
          <p:nvPr/>
        </p:nvSpPr>
        <p:spPr>
          <a:xfrm>
            <a:off x="3784698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7E1FC6-AC39-4539-A42F-8313174339DE}"/>
              </a:ext>
            </a:extLst>
          </p:cNvPr>
          <p:cNvSpPr/>
          <p:nvPr/>
        </p:nvSpPr>
        <p:spPr>
          <a:xfrm>
            <a:off x="3241725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04774"/>
            <a:ext cx="20592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0563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Delay type II - Servicing Delay (Ds)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3607A9E-1BB3-4EE8-B73A-3FEC8F8B1A57}"/>
              </a:ext>
            </a:extLst>
          </p:cNvPr>
          <p:cNvCxnSpPr>
            <a:cxnSpLocks/>
          </p:cNvCxnSpPr>
          <p:nvPr/>
        </p:nvCxnSpPr>
        <p:spPr>
          <a:xfrm>
            <a:off x="2717081" y="1879600"/>
            <a:ext cx="165271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副标题 4">
            <a:extLst>
              <a:ext uri="{FF2B5EF4-FFF2-40B4-BE49-F238E27FC236}">
                <a16:creationId xmlns:a16="http://schemas.microsoft.com/office/drawing/2014/main" id="{DC01CCD1-ACF4-488F-8E38-F9853C43FD4B}"/>
              </a:ext>
            </a:extLst>
          </p:cNvPr>
          <p:cNvSpPr txBox="1">
            <a:spLocks/>
          </p:cNvSpPr>
          <p:nvPr/>
        </p:nvSpPr>
        <p:spPr>
          <a:xfrm>
            <a:off x="2062762" y="1558103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 err="1">
                <a:latin typeface="ArialMT"/>
              </a:rPr>
              <a:t>D</a:t>
            </a:r>
            <a:r>
              <a:rPr lang="en-US" altLang="zh-CN" sz="2800" b="1" baseline="-25000" dirty="0" err="1">
                <a:latin typeface="ArialMT"/>
              </a:rPr>
              <a:t>q</a:t>
            </a:r>
            <a:endParaRPr lang="en-US" altLang="zh-CN" sz="1600" baseline="-250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BC39604-05C4-4145-AEF9-C3F1FA0820D9}"/>
              </a:ext>
            </a:extLst>
          </p:cNvPr>
          <p:cNvSpPr/>
          <p:nvPr/>
        </p:nvSpPr>
        <p:spPr>
          <a:xfrm>
            <a:off x="7474411" y="3681538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0474EAC-A655-41E1-948A-060351203183}"/>
              </a:ext>
            </a:extLst>
          </p:cNvPr>
          <p:cNvSpPr/>
          <p:nvPr/>
        </p:nvSpPr>
        <p:spPr>
          <a:xfrm>
            <a:off x="7016104" y="368153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B5BEF0-EAD0-4F55-8E42-BA781FDC5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17</a:t>
            </a:fld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2C0EAC20-322C-4120-B710-3217621275F2}"/>
              </a:ext>
            </a:extLst>
          </p:cNvPr>
          <p:cNvCxnSpPr>
            <a:cxnSpLocks/>
          </p:cNvCxnSpPr>
          <p:nvPr/>
        </p:nvCxnSpPr>
        <p:spPr>
          <a:xfrm>
            <a:off x="5644150" y="2323294"/>
            <a:ext cx="0" cy="3362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副标题 4">
            <a:extLst>
              <a:ext uri="{FF2B5EF4-FFF2-40B4-BE49-F238E27FC236}">
                <a16:creationId xmlns:a16="http://schemas.microsoft.com/office/drawing/2014/main" id="{BC310BFA-9E88-4F9B-8C1F-650E4EAD218D}"/>
              </a:ext>
            </a:extLst>
          </p:cNvPr>
          <p:cNvSpPr txBox="1">
            <a:spLocks/>
          </p:cNvSpPr>
          <p:nvPr/>
        </p:nvSpPr>
        <p:spPr>
          <a:xfrm>
            <a:off x="5596546" y="3472978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latin typeface="ArialMT"/>
              </a:rPr>
              <a:t>D</a:t>
            </a:r>
            <a:r>
              <a:rPr lang="en-US" altLang="zh-CN" sz="2800" b="1" baseline="-25000" dirty="0">
                <a:latin typeface="ArialMT"/>
              </a:rPr>
              <a:t>s</a:t>
            </a:r>
            <a:endParaRPr lang="en-US" altLang="zh-CN" sz="1600" baseline="-25000" dirty="0"/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D8AEC3C8-4AB8-4AAB-B0DD-5D2331EEC88F}"/>
              </a:ext>
            </a:extLst>
          </p:cNvPr>
          <p:cNvSpPr txBox="1">
            <a:spLocks/>
          </p:cNvSpPr>
          <p:nvPr/>
        </p:nvSpPr>
        <p:spPr>
          <a:xfrm>
            <a:off x="5177036" y="22590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E4B8BF43-BF76-4E13-9EA9-7D44C09D5CDA}"/>
              </a:ext>
            </a:extLst>
          </p:cNvPr>
          <p:cNvSpPr txBox="1">
            <a:spLocks/>
          </p:cNvSpPr>
          <p:nvPr/>
        </p:nvSpPr>
        <p:spPr>
          <a:xfrm>
            <a:off x="5177036" y="323511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6025E8D5-3568-4C5E-B80C-228343450392}"/>
              </a:ext>
            </a:extLst>
          </p:cNvPr>
          <p:cNvSpPr txBox="1">
            <a:spLocks/>
          </p:cNvSpPr>
          <p:nvPr/>
        </p:nvSpPr>
        <p:spPr>
          <a:xfrm>
            <a:off x="5177036" y="419453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EB3AF39B-DEDE-41BC-AFB4-ABDCF0595E68}"/>
              </a:ext>
            </a:extLst>
          </p:cNvPr>
          <p:cNvSpPr txBox="1">
            <a:spLocks/>
          </p:cNvSpPr>
          <p:nvPr/>
        </p:nvSpPr>
        <p:spPr>
          <a:xfrm>
            <a:off x="5177036" y="515376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740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Understanding delays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8796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4881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A374561-7C1A-4886-AF9C-22E265E9253B}"/>
              </a:ext>
            </a:extLst>
          </p:cNvPr>
          <p:cNvSpPr/>
          <p:nvPr/>
        </p:nvSpPr>
        <p:spPr>
          <a:xfrm>
            <a:off x="2698697" y="2166409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5C34BC-86E8-49AD-971B-B0BBA31503DE}"/>
              </a:ext>
            </a:extLst>
          </p:cNvPr>
          <p:cNvSpPr/>
          <p:nvPr/>
        </p:nvSpPr>
        <p:spPr>
          <a:xfrm>
            <a:off x="3784698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743E6A-3C28-49EE-90E5-706068C74E8C}"/>
              </a:ext>
            </a:extLst>
          </p:cNvPr>
          <p:cNvSpPr/>
          <p:nvPr/>
        </p:nvSpPr>
        <p:spPr>
          <a:xfrm>
            <a:off x="3241725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4641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787F248-56D5-4DE1-9A1B-D658D4EEC137}"/>
              </a:ext>
            </a:extLst>
          </p:cNvPr>
          <p:cNvSpPr/>
          <p:nvPr/>
        </p:nvSpPr>
        <p:spPr>
          <a:xfrm>
            <a:off x="2698697" y="3142451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91BD564-91FB-4EE8-98EA-E5A45F624E55}"/>
              </a:ext>
            </a:extLst>
          </p:cNvPr>
          <p:cNvSpPr/>
          <p:nvPr/>
        </p:nvSpPr>
        <p:spPr>
          <a:xfrm>
            <a:off x="3784698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C9EBD1-C856-411E-9065-9796A6F85B63}"/>
              </a:ext>
            </a:extLst>
          </p:cNvPr>
          <p:cNvSpPr/>
          <p:nvPr/>
        </p:nvSpPr>
        <p:spPr>
          <a:xfrm>
            <a:off x="3241725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4263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E2783F06-A3E3-4507-9693-04C221BEAE2D}"/>
              </a:ext>
            </a:extLst>
          </p:cNvPr>
          <p:cNvSpPr/>
          <p:nvPr/>
        </p:nvSpPr>
        <p:spPr>
          <a:xfrm>
            <a:off x="2698697" y="4104686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EBFDAE-1BBE-4042-9776-CF4D1584A074}"/>
              </a:ext>
            </a:extLst>
          </p:cNvPr>
          <p:cNvSpPr/>
          <p:nvPr/>
        </p:nvSpPr>
        <p:spPr>
          <a:xfrm>
            <a:off x="3784698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9809A33-2452-4340-B627-0D1A560E9686}"/>
              </a:ext>
            </a:extLst>
          </p:cNvPr>
          <p:cNvSpPr/>
          <p:nvPr/>
        </p:nvSpPr>
        <p:spPr>
          <a:xfrm>
            <a:off x="3241725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3851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C26270-A20A-4648-B753-865ACE090ECD}"/>
              </a:ext>
            </a:extLst>
          </p:cNvPr>
          <p:cNvSpPr/>
          <p:nvPr/>
        </p:nvSpPr>
        <p:spPr>
          <a:xfrm>
            <a:off x="2698697" y="50634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ADF8CC-E375-4A4F-B283-20086EF502B4}"/>
              </a:ext>
            </a:extLst>
          </p:cNvPr>
          <p:cNvSpPr/>
          <p:nvPr/>
        </p:nvSpPr>
        <p:spPr>
          <a:xfrm>
            <a:off x="3784698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7E1FC6-AC39-4539-A42F-8313174339DE}"/>
              </a:ext>
            </a:extLst>
          </p:cNvPr>
          <p:cNvSpPr/>
          <p:nvPr/>
        </p:nvSpPr>
        <p:spPr>
          <a:xfrm>
            <a:off x="3241725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04774"/>
            <a:ext cx="20592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0563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Delay type II - Servicing Delay (Ds)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3607A9E-1BB3-4EE8-B73A-3FEC8F8B1A57}"/>
              </a:ext>
            </a:extLst>
          </p:cNvPr>
          <p:cNvCxnSpPr>
            <a:cxnSpLocks/>
          </p:cNvCxnSpPr>
          <p:nvPr/>
        </p:nvCxnSpPr>
        <p:spPr>
          <a:xfrm>
            <a:off x="2717081" y="1879600"/>
            <a:ext cx="165271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副标题 4">
            <a:extLst>
              <a:ext uri="{FF2B5EF4-FFF2-40B4-BE49-F238E27FC236}">
                <a16:creationId xmlns:a16="http://schemas.microsoft.com/office/drawing/2014/main" id="{DC01CCD1-ACF4-488F-8E38-F9853C43FD4B}"/>
              </a:ext>
            </a:extLst>
          </p:cNvPr>
          <p:cNvSpPr txBox="1">
            <a:spLocks/>
          </p:cNvSpPr>
          <p:nvPr/>
        </p:nvSpPr>
        <p:spPr>
          <a:xfrm>
            <a:off x="2062762" y="1558103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 err="1">
                <a:latin typeface="ArialMT"/>
              </a:rPr>
              <a:t>D</a:t>
            </a:r>
            <a:r>
              <a:rPr lang="en-US" altLang="zh-CN" sz="2800" b="1" baseline="-25000" dirty="0" err="1">
                <a:latin typeface="ArialMT"/>
              </a:rPr>
              <a:t>q</a:t>
            </a:r>
            <a:endParaRPr lang="en-US" altLang="zh-CN" sz="1600" baseline="-250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05C815D-4452-4B4C-A499-FE75BFE23BFE}"/>
              </a:ext>
            </a:extLst>
          </p:cNvPr>
          <p:cNvSpPr/>
          <p:nvPr/>
        </p:nvSpPr>
        <p:spPr>
          <a:xfrm>
            <a:off x="7932772" y="3681538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BC39604-05C4-4145-AEF9-C3F1FA0820D9}"/>
              </a:ext>
            </a:extLst>
          </p:cNvPr>
          <p:cNvSpPr/>
          <p:nvPr/>
        </p:nvSpPr>
        <p:spPr>
          <a:xfrm>
            <a:off x="7474411" y="3681538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0474EAC-A655-41E1-948A-060351203183}"/>
              </a:ext>
            </a:extLst>
          </p:cNvPr>
          <p:cNvSpPr/>
          <p:nvPr/>
        </p:nvSpPr>
        <p:spPr>
          <a:xfrm>
            <a:off x="7016104" y="368153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744648-3749-4A76-B27B-DDBED318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18</a:t>
            </a:fld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0A5CAB0-4291-4882-BC1E-E6AC07820767}"/>
              </a:ext>
            </a:extLst>
          </p:cNvPr>
          <p:cNvCxnSpPr>
            <a:cxnSpLocks/>
          </p:cNvCxnSpPr>
          <p:nvPr/>
        </p:nvCxnSpPr>
        <p:spPr>
          <a:xfrm>
            <a:off x="5644150" y="2323294"/>
            <a:ext cx="0" cy="3362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副标题 4">
            <a:extLst>
              <a:ext uri="{FF2B5EF4-FFF2-40B4-BE49-F238E27FC236}">
                <a16:creationId xmlns:a16="http://schemas.microsoft.com/office/drawing/2014/main" id="{03BB53C9-1ACF-4853-8A29-00146FF43429}"/>
              </a:ext>
            </a:extLst>
          </p:cNvPr>
          <p:cNvSpPr txBox="1">
            <a:spLocks/>
          </p:cNvSpPr>
          <p:nvPr/>
        </p:nvSpPr>
        <p:spPr>
          <a:xfrm>
            <a:off x="5596546" y="3472978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latin typeface="ArialMT"/>
              </a:rPr>
              <a:t>D</a:t>
            </a:r>
            <a:r>
              <a:rPr lang="en-US" altLang="zh-CN" sz="2800" b="1" baseline="-25000" dirty="0">
                <a:latin typeface="ArialMT"/>
              </a:rPr>
              <a:t>s</a:t>
            </a:r>
            <a:endParaRPr lang="en-US" altLang="zh-CN" sz="1600" baseline="-25000" dirty="0"/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975EBB07-A5D1-4D8D-B05D-CA1D7B6DCF13}"/>
              </a:ext>
            </a:extLst>
          </p:cNvPr>
          <p:cNvSpPr txBox="1">
            <a:spLocks/>
          </p:cNvSpPr>
          <p:nvPr/>
        </p:nvSpPr>
        <p:spPr>
          <a:xfrm>
            <a:off x="5177036" y="22590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021978AF-FCE0-4B96-B594-8AF7B62D6C25}"/>
              </a:ext>
            </a:extLst>
          </p:cNvPr>
          <p:cNvSpPr txBox="1">
            <a:spLocks/>
          </p:cNvSpPr>
          <p:nvPr/>
        </p:nvSpPr>
        <p:spPr>
          <a:xfrm>
            <a:off x="5177036" y="323511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3E7306F3-112C-4A37-BBA8-1375E9624938}"/>
              </a:ext>
            </a:extLst>
          </p:cNvPr>
          <p:cNvSpPr txBox="1">
            <a:spLocks/>
          </p:cNvSpPr>
          <p:nvPr/>
        </p:nvSpPr>
        <p:spPr>
          <a:xfrm>
            <a:off x="5177036" y="419453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51B2EE14-5B0A-4EA1-BB8E-F6FE17BC4CF0}"/>
              </a:ext>
            </a:extLst>
          </p:cNvPr>
          <p:cNvSpPr txBox="1">
            <a:spLocks/>
          </p:cNvSpPr>
          <p:nvPr/>
        </p:nvSpPr>
        <p:spPr>
          <a:xfrm>
            <a:off x="5177036" y="515376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75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Understanding delays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8796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4881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A374561-7C1A-4886-AF9C-22E265E9253B}"/>
              </a:ext>
            </a:extLst>
          </p:cNvPr>
          <p:cNvSpPr/>
          <p:nvPr/>
        </p:nvSpPr>
        <p:spPr>
          <a:xfrm>
            <a:off x="2698697" y="2166409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8605A1-64CC-45DD-AEF8-5138DC9A78DF}"/>
              </a:ext>
            </a:extLst>
          </p:cNvPr>
          <p:cNvSpPr/>
          <p:nvPr/>
        </p:nvSpPr>
        <p:spPr>
          <a:xfrm>
            <a:off x="2155670" y="2166409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5C34BC-86E8-49AD-971B-B0BBA31503DE}"/>
              </a:ext>
            </a:extLst>
          </p:cNvPr>
          <p:cNvSpPr/>
          <p:nvPr/>
        </p:nvSpPr>
        <p:spPr>
          <a:xfrm>
            <a:off x="3784698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743E6A-3C28-49EE-90E5-706068C74E8C}"/>
              </a:ext>
            </a:extLst>
          </p:cNvPr>
          <p:cNvSpPr/>
          <p:nvPr/>
        </p:nvSpPr>
        <p:spPr>
          <a:xfrm>
            <a:off x="3241725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4641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787F248-56D5-4DE1-9A1B-D658D4EEC137}"/>
              </a:ext>
            </a:extLst>
          </p:cNvPr>
          <p:cNvSpPr/>
          <p:nvPr/>
        </p:nvSpPr>
        <p:spPr>
          <a:xfrm>
            <a:off x="2698697" y="3142451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14B356F-D6B1-41D3-9DCE-ABE2F8A5781A}"/>
              </a:ext>
            </a:extLst>
          </p:cNvPr>
          <p:cNvSpPr/>
          <p:nvPr/>
        </p:nvSpPr>
        <p:spPr>
          <a:xfrm>
            <a:off x="2155670" y="3142451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91BD564-91FB-4EE8-98EA-E5A45F624E55}"/>
              </a:ext>
            </a:extLst>
          </p:cNvPr>
          <p:cNvSpPr/>
          <p:nvPr/>
        </p:nvSpPr>
        <p:spPr>
          <a:xfrm>
            <a:off x="3784698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C9EBD1-C856-411E-9065-9796A6F85B63}"/>
              </a:ext>
            </a:extLst>
          </p:cNvPr>
          <p:cNvSpPr/>
          <p:nvPr/>
        </p:nvSpPr>
        <p:spPr>
          <a:xfrm>
            <a:off x="3241725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4263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E2783F06-A3E3-4507-9693-04C221BEAE2D}"/>
              </a:ext>
            </a:extLst>
          </p:cNvPr>
          <p:cNvSpPr/>
          <p:nvPr/>
        </p:nvSpPr>
        <p:spPr>
          <a:xfrm>
            <a:off x="2698697" y="4104686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83AC61-672D-4E40-8F7F-0B5518BDCB58}"/>
              </a:ext>
            </a:extLst>
          </p:cNvPr>
          <p:cNvSpPr/>
          <p:nvPr/>
        </p:nvSpPr>
        <p:spPr>
          <a:xfrm>
            <a:off x="2155670" y="4104686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EBFDAE-1BBE-4042-9776-CF4D1584A074}"/>
              </a:ext>
            </a:extLst>
          </p:cNvPr>
          <p:cNvSpPr/>
          <p:nvPr/>
        </p:nvSpPr>
        <p:spPr>
          <a:xfrm>
            <a:off x="3784698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9809A33-2452-4340-B627-0D1A560E9686}"/>
              </a:ext>
            </a:extLst>
          </p:cNvPr>
          <p:cNvSpPr/>
          <p:nvPr/>
        </p:nvSpPr>
        <p:spPr>
          <a:xfrm>
            <a:off x="3241725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3851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33C26270-A20A-4648-B753-865ACE090ECD}"/>
              </a:ext>
            </a:extLst>
          </p:cNvPr>
          <p:cNvSpPr/>
          <p:nvPr/>
        </p:nvSpPr>
        <p:spPr>
          <a:xfrm>
            <a:off x="2698697" y="50634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145A69A-D9F4-4C86-91B5-4A3E1347FA30}"/>
              </a:ext>
            </a:extLst>
          </p:cNvPr>
          <p:cNvSpPr/>
          <p:nvPr/>
        </p:nvSpPr>
        <p:spPr>
          <a:xfrm>
            <a:off x="2155670" y="50634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ADF8CC-E375-4A4F-B283-20086EF502B4}"/>
              </a:ext>
            </a:extLst>
          </p:cNvPr>
          <p:cNvSpPr/>
          <p:nvPr/>
        </p:nvSpPr>
        <p:spPr>
          <a:xfrm>
            <a:off x="3784698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7E1FC6-AC39-4539-A42F-8313174339DE}"/>
              </a:ext>
            </a:extLst>
          </p:cNvPr>
          <p:cNvSpPr/>
          <p:nvPr/>
        </p:nvSpPr>
        <p:spPr>
          <a:xfrm>
            <a:off x="3241725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04774"/>
            <a:ext cx="212729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0563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Delay type II - Servicing Delay (Ds)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3607A9E-1BB3-4EE8-B73A-3FEC8F8B1A57}"/>
              </a:ext>
            </a:extLst>
          </p:cNvPr>
          <p:cNvCxnSpPr>
            <a:cxnSpLocks/>
          </p:cNvCxnSpPr>
          <p:nvPr/>
        </p:nvCxnSpPr>
        <p:spPr>
          <a:xfrm>
            <a:off x="2717081" y="1879600"/>
            <a:ext cx="165271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副标题 4">
            <a:extLst>
              <a:ext uri="{FF2B5EF4-FFF2-40B4-BE49-F238E27FC236}">
                <a16:creationId xmlns:a16="http://schemas.microsoft.com/office/drawing/2014/main" id="{DC01CCD1-ACF4-488F-8E38-F9853C43FD4B}"/>
              </a:ext>
            </a:extLst>
          </p:cNvPr>
          <p:cNvSpPr txBox="1">
            <a:spLocks/>
          </p:cNvSpPr>
          <p:nvPr/>
        </p:nvSpPr>
        <p:spPr>
          <a:xfrm>
            <a:off x="2062762" y="1558103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 err="1">
                <a:latin typeface="ArialMT"/>
              </a:rPr>
              <a:t>D</a:t>
            </a:r>
            <a:r>
              <a:rPr lang="en-US" altLang="zh-CN" sz="2800" b="1" baseline="-25000" dirty="0" err="1">
                <a:latin typeface="ArialMT"/>
              </a:rPr>
              <a:t>q</a:t>
            </a:r>
            <a:endParaRPr lang="en-US" altLang="zh-CN" sz="1600" baseline="-250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05C815D-4452-4B4C-A499-FE75BFE23BFE}"/>
              </a:ext>
            </a:extLst>
          </p:cNvPr>
          <p:cNvSpPr/>
          <p:nvPr/>
        </p:nvSpPr>
        <p:spPr>
          <a:xfrm>
            <a:off x="7932772" y="3681538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BC39604-05C4-4145-AEF9-C3F1FA0820D9}"/>
              </a:ext>
            </a:extLst>
          </p:cNvPr>
          <p:cNvSpPr/>
          <p:nvPr/>
        </p:nvSpPr>
        <p:spPr>
          <a:xfrm>
            <a:off x="7474411" y="3681538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B59FD1-3096-499C-BA0A-38235B2FBA7E}"/>
              </a:ext>
            </a:extLst>
          </p:cNvPr>
          <p:cNvSpPr/>
          <p:nvPr/>
        </p:nvSpPr>
        <p:spPr>
          <a:xfrm>
            <a:off x="8391133" y="368153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0474EAC-A655-41E1-948A-060351203183}"/>
              </a:ext>
            </a:extLst>
          </p:cNvPr>
          <p:cNvSpPr/>
          <p:nvPr/>
        </p:nvSpPr>
        <p:spPr>
          <a:xfrm>
            <a:off x="7016104" y="3681538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D93595-3716-492F-A0DE-1B68D185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19</a:t>
            </a:fld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A5CB9AA-AB86-47BB-B80E-D79191ED33F5}"/>
              </a:ext>
            </a:extLst>
          </p:cNvPr>
          <p:cNvCxnSpPr>
            <a:cxnSpLocks/>
          </p:cNvCxnSpPr>
          <p:nvPr/>
        </p:nvCxnSpPr>
        <p:spPr>
          <a:xfrm>
            <a:off x="5644150" y="2323294"/>
            <a:ext cx="0" cy="3362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副标题 4">
            <a:extLst>
              <a:ext uri="{FF2B5EF4-FFF2-40B4-BE49-F238E27FC236}">
                <a16:creationId xmlns:a16="http://schemas.microsoft.com/office/drawing/2014/main" id="{5744C0C0-B741-4D2C-96F3-91EDF34F8935}"/>
              </a:ext>
            </a:extLst>
          </p:cNvPr>
          <p:cNvSpPr txBox="1">
            <a:spLocks/>
          </p:cNvSpPr>
          <p:nvPr/>
        </p:nvSpPr>
        <p:spPr>
          <a:xfrm>
            <a:off x="5596546" y="3472978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latin typeface="ArialMT"/>
              </a:rPr>
              <a:t>D</a:t>
            </a:r>
            <a:r>
              <a:rPr lang="en-US" altLang="zh-CN" sz="2800" b="1" baseline="-25000" dirty="0">
                <a:latin typeface="ArialMT"/>
              </a:rPr>
              <a:t>s</a:t>
            </a:r>
            <a:endParaRPr lang="en-US" altLang="zh-CN" sz="1600" baseline="-25000" dirty="0"/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0D55100C-D258-49ED-A1A8-1E13E244A61C}"/>
              </a:ext>
            </a:extLst>
          </p:cNvPr>
          <p:cNvSpPr txBox="1">
            <a:spLocks/>
          </p:cNvSpPr>
          <p:nvPr/>
        </p:nvSpPr>
        <p:spPr>
          <a:xfrm>
            <a:off x="5177036" y="22590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3D4A09B1-3F1F-4872-8318-511CA978182F}"/>
              </a:ext>
            </a:extLst>
          </p:cNvPr>
          <p:cNvSpPr txBox="1">
            <a:spLocks/>
          </p:cNvSpPr>
          <p:nvPr/>
        </p:nvSpPr>
        <p:spPr>
          <a:xfrm>
            <a:off x="5177036" y="323511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6C57289B-AAEF-42E9-862D-A958B33E7445}"/>
              </a:ext>
            </a:extLst>
          </p:cNvPr>
          <p:cNvSpPr txBox="1">
            <a:spLocks/>
          </p:cNvSpPr>
          <p:nvPr/>
        </p:nvSpPr>
        <p:spPr>
          <a:xfrm>
            <a:off x="5177036" y="419453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DE5868E2-3373-4DA5-90DE-84E5948BB7E7}"/>
              </a:ext>
            </a:extLst>
          </p:cNvPr>
          <p:cNvSpPr txBox="1">
            <a:spLocks/>
          </p:cNvSpPr>
          <p:nvPr/>
        </p:nvSpPr>
        <p:spPr>
          <a:xfrm>
            <a:off x="5177036" y="515376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4">
            <a:extLst>
              <a:ext uri="{FF2B5EF4-FFF2-40B4-BE49-F238E27FC236}">
                <a16:creationId xmlns:a16="http://schemas.microsoft.com/office/drawing/2014/main" id="{181A88BC-5F7D-44AB-893F-9A396D685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524" y="1669328"/>
            <a:ext cx="5385003" cy="3519344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rgbClr val="000000"/>
                </a:solidFill>
                <a:latin typeface="ArialMT"/>
              </a:rPr>
              <a:t> Background</a:t>
            </a:r>
          </a:p>
          <a:p>
            <a:pPr indent="-2286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rgbClr val="000000"/>
                </a:solidFill>
                <a:latin typeface="ArialMT"/>
              </a:rPr>
              <a:t> Designs</a:t>
            </a:r>
          </a:p>
          <a:p>
            <a:pPr indent="-2286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rgbClr val="000000"/>
                </a:solidFill>
                <a:latin typeface="ArialMT"/>
              </a:rPr>
              <a:t> Evaluation</a:t>
            </a:r>
          </a:p>
          <a:p>
            <a:pPr indent="-2286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4400" b="1" dirty="0">
                <a:solidFill>
                  <a:srgbClr val="000000"/>
                </a:solidFill>
                <a:latin typeface="ArialMT"/>
              </a:rPr>
              <a:t> Conclusion</a:t>
            </a:r>
            <a:br>
              <a:rPr lang="en-US" altLang="zh-CN" sz="2000" dirty="0">
                <a:solidFill>
                  <a:srgbClr val="000000"/>
                </a:solidFill>
                <a:latin typeface="ArialMT"/>
              </a:rPr>
            </a:br>
            <a:br>
              <a:rPr lang="en-US" altLang="zh-CN" sz="2000" dirty="0">
                <a:solidFill>
                  <a:srgbClr val="000000"/>
                </a:solidFill>
                <a:latin typeface="ArialMT"/>
              </a:rPr>
            </a:b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923C5-171E-4B3A-9B55-262DD5CC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78D4C20-0FF2-4577-9B4D-EDF86EA8C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3783090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Outline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</p:spTree>
    <p:extLst>
      <p:ext uri="{BB962C8B-B14F-4D97-AF65-F5344CB8AC3E}">
        <p14:creationId xmlns:p14="http://schemas.microsoft.com/office/powerpoint/2010/main" val="2659080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Understanding delays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8796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4881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A374561-7C1A-4886-AF9C-22E265E9253B}"/>
              </a:ext>
            </a:extLst>
          </p:cNvPr>
          <p:cNvSpPr/>
          <p:nvPr/>
        </p:nvSpPr>
        <p:spPr>
          <a:xfrm>
            <a:off x="2698697" y="2166409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8605A1-64CC-45DD-AEF8-5138DC9A78DF}"/>
              </a:ext>
            </a:extLst>
          </p:cNvPr>
          <p:cNvSpPr/>
          <p:nvPr/>
        </p:nvSpPr>
        <p:spPr>
          <a:xfrm>
            <a:off x="2155670" y="2166409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5C34BC-86E8-49AD-971B-B0BBA31503DE}"/>
              </a:ext>
            </a:extLst>
          </p:cNvPr>
          <p:cNvSpPr/>
          <p:nvPr/>
        </p:nvSpPr>
        <p:spPr>
          <a:xfrm>
            <a:off x="3784698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743E6A-3C28-49EE-90E5-706068C74E8C}"/>
              </a:ext>
            </a:extLst>
          </p:cNvPr>
          <p:cNvSpPr/>
          <p:nvPr/>
        </p:nvSpPr>
        <p:spPr>
          <a:xfrm>
            <a:off x="3241725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4641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7787F248-56D5-4DE1-9A1B-D658D4EEC137}"/>
              </a:ext>
            </a:extLst>
          </p:cNvPr>
          <p:cNvSpPr/>
          <p:nvPr/>
        </p:nvSpPr>
        <p:spPr>
          <a:xfrm>
            <a:off x="2698697" y="3142451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14B356F-D6B1-41D3-9DCE-ABE2F8A5781A}"/>
              </a:ext>
            </a:extLst>
          </p:cNvPr>
          <p:cNvSpPr/>
          <p:nvPr/>
        </p:nvSpPr>
        <p:spPr>
          <a:xfrm>
            <a:off x="2155670" y="3142451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91BD564-91FB-4EE8-98EA-E5A45F624E55}"/>
              </a:ext>
            </a:extLst>
          </p:cNvPr>
          <p:cNvSpPr/>
          <p:nvPr/>
        </p:nvSpPr>
        <p:spPr>
          <a:xfrm>
            <a:off x="3784698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C9EBD1-C856-411E-9065-9796A6F85B63}"/>
              </a:ext>
            </a:extLst>
          </p:cNvPr>
          <p:cNvSpPr/>
          <p:nvPr/>
        </p:nvSpPr>
        <p:spPr>
          <a:xfrm>
            <a:off x="3241725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4263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E2783F06-A3E3-4507-9693-04C221BEAE2D}"/>
              </a:ext>
            </a:extLst>
          </p:cNvPr>
          <p:cNvSpPr/>
          <p:nvPr/>
        </p:nvSpPr>
        <p:spPr>
          <a:xfrm>
            <a:off x="2698697" y="4104686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83AC61-672D-4E40-8F7F-0B5518BDCB58}"/>
              </a:ext>
            </a:extLst>
          </p:cNvPr>
          <p:cNvSpPr/>
          <p:nvPr/>
        </p:nvSpPr>
        <p:spPr>
          <a:xfrm>
            <a:off x="2155670" y="4104686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EBFDAE-1BBE-4042-9776-CF4D1584A074}"/>
              </a:ext>
            </a:extLst>
          </p:cNvPr>
          <p:cNvSpPr/>
          <p:nvPr/>
        </p:nvSpPr>
        <p:spPr>
          <a:xfrm>
            <a:off x="3784698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9809A33-2452-4340-B627-0D1A560E9686}"/>
              </a:ext>
            </a:extLst>
          </p:cNvPr>
          <p:cNvSpPr/>
          <p:nvPr/>
        </p:nvSpPr>
        <p:spPr>
          <a:xfrm>
            <a:off x="3241725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3851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33C26270-A20A-4648-B753-865ACE090ECD}"/>
              </a:ext>
            </a:extLst>
          </p:cNvPr>
          <p:cNvSpPr/>
          <p:nvPr/>
        </p:nvSpPr>
        <p:spPr>
          <a:xfrm>
            <a:off x="2698697" y="50634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145A69A-D9F4-4C86-91B5-4A3E1347FA30}"/>
              </a:ext>
            </a:extLst>
          </p:cNvPr>
          <p:cNvSpPr/>
          <p:nvPr/>
        </p:nvSpPr>
        <p:spPr>
          <a:xfrm>
            <a:off x="2155670" y="50634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ADF8CC-E375-4A4F-B283-20086EF502B4}"/>
              </a:ext>
            </a:extLst>
          </p:cNvPr>
          <p:cNvSpPr/>
          <p:nvPr/>
        </p:nvSpPr>
        <p:spPr>
          <a:xfrm>
            <a:off x="3784698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7E1FC6-AC39-4539-A42F-8313174339DE}"/>
              </a:ext>
            </a:extLst>
          </p:cNvPr>
          <p:cNvSpPr/>
          <p:nvPr/>
        </p:nvSpPr>
        <p:spPr>
          <a:xfrm>
            <a:off x="3241725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04774"/>
            <a:ext cx="21276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0563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b="1" dirty="0">
                <a:solidFill>
                  <a:srgbClr val="FF0000"/>
                </a:solidFill>
                <a:latin typeface="ArialMT"/>
              </a:rPr>
              <a:t>Servicing delay causes queuing delay!</a:t>
            </a:r>
            <a:endParaRPr lang="en-US" altLang="zh-CN" sz="1200" b="1" dirty="0">
              <a:solidFill>
                <a:srgbClr val="FF0000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3607A9E-1BB3-4EE8-B73A-3FEC8F8B1A57}"/>
              </a:ext>
            </a:extLst>
          </p:cNvPr>
          <p:cNvCxnSpPr>
            <a:cxnSpLocks/>
          </p:cNvCxnSpPr>
          <p:nvPr/>
        </p:nvCxnSpPr>
        <p:spPr>
          <a:xfrm>
            <a:off x="2717081" y="1879600"/>
            <a:ext cx="165271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副标题 4">
            <a:extLst>
              <a:ext uri="{FF2B5EF4-FFF2-40B4-BE49-F238E27FC236}">
                <a16:creationId xmlns:a16="http://schemas.microsoft.com/office/drawing/2014/main" id="{DC01CCD1-ACF4-488F-8E38-F9853C43FD4B}"/>
              </a:ext>
            </a:extLst>
          </p:cNvPr>
          <p:cNvSpPr txBox="1">
            <a:spLocks/>
          </p:cNvSpPr>
          <p:nvPr/>
        </p:nvSpPr>
        <p:spPr>
          <a:xfrm>
            <a:off x="2062762" y="1558103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 err="1">
                <a:latin typeface="ArialMT"/>
              </a:rPr>
              <a:t>D</a:t>
            </a:r>
            <a:r>
              <a:rPr lang="en-US" altLang="zh-CN" sz="2800" b="1" baseline="-25000" dirty="0" err="1">
                <a:latin typeface="ArialMT"/>
              </a:rPr>
              <a:t>q</a:t>
            </a:r>
            <a:endParaRPr lang="en-US" altLang="zh-CN" sz="1600" baseline="-250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05C815D-4452-4B4C-A499-FE75BFE23BFE}"/>
              </a:ext>
            </a:extLst>
          </p:cNvPr>
          <p:cNvSpPr/>
          <p:nvPr/>
        </p:nvSpPr>
        <p:spPr>
          <a:xfrm>
            <a:off x="7932772" y="3681538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BC39604-05C4-4145-AEF9-C3F1FA0820D9}"/>
              </a:ext>
            </a:extLst>
          </p:cNvPr>
          <p:cNvSpPr/>
          <p:nvPr/>
        </p:nvSpPr>
        <p:spPr>
          <a:xfrm>
            <a:off x="7474411" y="3681538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B59FD1-3096-499C-BA0A-38235B2FBA7E}"/>
              </a:ext>
            </a:extLst>
          </p:cNvPr>
          <p:cNvSpPr/>
          <p:nvPr/>
        </p:nvSpPr>
        <p:spPr>
          <a:xfrm>
            <a:off x="8391133" y="368153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0474EAC-A655-41E1-948A-060351203183}"/>
              </a:ext>
            </a:extLst>
          </p:cNvPr>
          <p:cNvSpPr/>
          <p:nvPr/>
        </p:nvSpPr>
        <p:spPr>
          <a:xfrm>
            <a:off x="7016104" y="3681538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EA1953B-AF28-41BB-9588-7135D0A3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20</a:t>
            </a:fld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4EBE6F2-A15C-4BFE-9AAB-A9A03C321909}"/>
              </a:ext>
            </a:extLst>
          </p:cNvPr>
          <p:cNvCxnSpPr>
            <a:cxnSpLocks/>
          </p:cNvCxnSpPr>
          <p:nvPr/>
        </p:nvCxnSpPr>
        <p:spPr>
          <a:xfrm>
            <a:off x="5644150" y="2323294"/>
            <a:ext cx="0" cy="3362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副标题 4">
            <a:extLst>
              <a:ext uri="{FF2B5EF4-FFF2-40B4-BE49-F238E27FC236}">
                <a16:creationId xmlns:a16="http://schemas.microsoft.com/office/drawing/2014/main" id="{29A87B5E-2899-44EE-A053-477A68D6DCB2}"/>
              </a:ext>
            </a:extLst>
          </p:cNvPr>
          <p:cNvSpPr txBox="1">
            <a:spLocks/>
          </p:cNvSpPr>
          <p:nvPr/>
        </p:nvSpPr>
        <p:spPr>
          <a:xfrm>
            <a:off x="5596546" y="3472978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latin typeface="ArialMT"/>
              </a:rPr>
              <a:t>D</a:t>
            </a:r>
            <a:r>
              <a:rPr lang="en-US" altLang="zh-CN" sz="2800" b="1" baseline="-25000" dirty="0">
                <a:latin typeface="ArialMT"/>
              </a:rPr>
              <a:t>s</a:t>
            </a:r>
            <a:endParaRPr lang="en-US" altLang="zh-CN" sz="1600" baseline="-25000" dirty="0"/>
          </a:p>
        </p:txBody>
      </p:sp>
      <p:sp>
        <p:nvSpPr>
          <p:cNvPr id="41" name="副标题 4">
            <a:extLst>
              <a:ext uri="{FF2B5EF4-FFF2-40B4-BE49-F238E27FC236}">
                <a16:creationId xmlns:a16="http://schemas.microsoft.com/office/drawing/2014/main" id="{B2DC95DE-5026-420E-A1D3-CDCC27977C08}"/>
              </a:ext>
            </a:extLst>
          </p:cNvPr>
          <p:cNvSpPr txBox="1">
            <a:spLocks/>
          </p:cNvSpPr>
          <p:nvPr/>
        </p:nvSpPr>
        <p:spPr>
          <a:xfrm>
            <a:off x="5177036" y="22590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3" name="副标题 4">
            <a:extLst>
              <a:ext uri="{FF2B5EF4-FFF2-40B4-BE49-F238E27FC236}">
                <a16:creationId xmlns:a16="http://schemas.microsoft.com/office/drawing/2014/main" id="{68F23A1D-8D15-476D-9978-844CCBF043C8}"/>
              </a:ext>
            </a:extLst>
          </p:cNvPr>
          <p:cNvSpPr txBox="1">
            <a:spLocks/>
          </p:cNvSpPr>
          <p:nvPr/>
        </p:nvSpPr>
        <p:spPr>
          <a:xfrm>
            <a:off x="5177036" y="323511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6" name="副标题 4">
            <a:extLst>
              <a:ext uri="{FF2B5EF4-FFF2-40B4-BE49-F238E27FC236}">
                <a16:creationId xmlns:a16="http://schemas.microsoft.com/office/drawing/2014/main" id="{E9EB0175-89CE-4E96-98DA-05B29AF2795B}"/>
              </a:ext>
            </a:extLst>
          </p:cNvPr>
          <p:cNvSpPr txBox="1">
            <a:spLocks/>
          </p:cNvSpPr>
          <p:nvPr/>
        </p:nvSpPr>
        <p:spPr>
          <a:xfrm>
            <a:off x="5177036" y="419453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02AF10FB-9911-48E7-9FE6-81B1F12CE0BD}"/>
              </a:ext>
            </a:extLst>
          </p:cNvPr>
          <p:cNvSpPr txBox="1">
            <a:spLocks/>
          </p:cNvSpPr>
          <p:nvPr/>
        </p:nvSpPr>
        <p:spPr>
          <a:xfrm>
            <a:off x="5177036" y="515376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33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E3DCC4-7883-4BB0-9CF1-DBE247670318}"/>
              </a:ext>
            </a:extLst>
          </p:cNvPr>
          <p:cNvGrpSpPr/>
          <p:nvPr/>
        </p:nvGrpSpPr>
        <p:grpSpPr>
          <a:xfrm>
            <a:off x="1849826" y="2488103"/>
            <a:ext cx="3331773" cy="2900085"/>
            <a:chOff x="1495750" y="2488103"/>
            <a:chExt cx="3685850" cy="290008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2594BED-54A5-46CB-A4E0-A577EF0ED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2488103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30A71F3-E396-480D-91FA-346EAF3C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3464145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6197BC3-9A67-455A-8B39-206FD4D1D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4426380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7B84473-48F9-4384-BCBA-45A155793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5385182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8796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4327670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374561-7C1A-4886-AF9C-22E265E9253B}"/>
              </a:ext>
            </a:extLst>
          </p:cNvPr>
          <p:cNvSpPr/>
          <p:nvPr/>
        </p:nvSpPr>
        <p:spPr>
          <a:xfrm>
            <a:off x="1367737" y="2166409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8605A1-64CC-45DD-AEF8-5138DC9A78DF}"/>
              </a:ext>
            </a:extLst>
          </p:cNvPr>
          <p:cNvSpPr/>
          <p:nvPr/>
        </p:nvSpPr>
        <p:spPr>
          <a:xfrm>
            <a:off x="824710" y="2166409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97B718-4184-4D3D-9BAD-FD07B687A6A1}"/>
              </a:ext>
            </a:extLst>
          </p:cNvPr>
          <p:cNvSpPr/>
          <p:nvPr/>
        </p:nvSpPr>
        <p:spPr>
          <a:xfrm>
            <a:off x="281736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4327670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87F248-56D5-4DE1-9A1B-D658D4EEC137}"/>
              </a:ext>
            </a:extLst>
          </p:cNvPr>
          <p:cNvSpPr/>
          <p:nvPr/>
        </p:nvSpPr>
        <p:spPr>
          <a:xfrm>
            <a:off x="1367737" y="3142451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14B356F-D6B1-41D3-9DCE-ABE2F8A5781A}"/>
              </a:ext>
            </a:extLst>
          </p:cNvPr>
          <p:cNvSpPr/>
          <p:nvPr/>
        </p:nvSpPr>
        <p:spPr>
          <a:xfrm>
            <a:off x="824710" y="3142451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98B19A8-A0D5-46D5-954A-5247C1405C52}"/>
              </a:ext>
            </a:extLst>
          </p:cNvPr>
          <p:cNvSpPr/>
          <p:nvPr/>
        </p:nvSpPr>
        <p:spPr>
          <a:xfrm>
            <a:off x="281736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4327670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783F06-A3E3-4507-9693-04C221BEAE2D}"/>
              </a:ext>
            </a:extLst>
          </p:cNvPr>
          <p:cNvSpPr/>
          <p:nvPr/>
        </p:nvSpPr>
        <p:spPr>
          <a:xfrm>
            <a:off x="1367737" y="4104686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83AC61-672D-4E40-8F7F-0B5518BDCB58}"/>
              </a:ext>
            </a:extLst>
          </p:cNvPr>
          <p:cNvSpPr/>
          <p:nvPr/>
        </p:nvSpPr>
        <p:spPr>
          <a:xfrm>
            <a:off x="824710" y="4104686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50ABD-EEC5-4E47-B1EE-81072797228D}"/>
              </a:ext>
            </a:extLst>
          </p:cNvPr>
          <p:cNvSpPr/>
          <p:nvPr/>
        </p:nvSpPr>
        <p:spPr>
          <a:xfrm>
            <a:off x="281736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C26270-A20A-4648-B753-865ACE090ECD}"/>
              </a:ext>
            </a:extLst>
          </p:cNvPr>
          <p:cNvSpPr/>
          <p:nvPr/>
        </p:nvSpPr>
        <p:spPr>
          <a:xfrm>
            <a:off x="1367737" y="50634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145A69A-D9F4-4C86-91B5-4A3E1347FA30}"/>
              </a:ext>
            </a:extLst>
          </p:cNvPr>
          <p:cNvSpPr/>
          <p:nvPr/>
        </p:nvSpPr>
        <p:spPr>
          <a:xfrm>
            <a:off x="824710" y="50634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DDDC9B0-A4A7-437F-B9C6-4E67D60CA2DD}"/>
              </a:ext>
            </a:extLst>
          </p:cNvPr>
          <p:cNvSpPr/>
          <p:nvPr/>
        </p:nvSpPr>
        <p:spPr>
          <a:xfrm>
            <a:off x="281736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04774"/>
            <a:ext cx="21276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0563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05C815D-4452-4B4C-A499-FE75BFE23BFE}"/>
              </a:ext>
            </a:extLst>
          </p:cNvPr>
          <p:cNvSpPr/>
          <p:nvPr/>
        </p:nvSpPr>
        <p:spPr>
          <a:xfrm>
            <a:off x="7932772" y="3681538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BC39604-05C4-4145-AEF9-C3F1FA0820D9}"/>
              </a:ext>
            </a:extLst>
          </p:cNvPr>
          <p:cNvSpPr/>
          <p:nvPr/>
        </p:nvSpPr>
        <p:spPr>
          <a:xfrm>
            <a:off x="7474411" y="3681538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B59FD1-3096-499C-BA0A-38235B2FBA7E}"/>
              </a:ext>
            </a:extLst>
          </p:cNvPr>
          <p:cNvSpPr/>
          <p:nvPr/>
        </p:nvSpPr>
        <p:spPr>
          <a:xfrm>
            <a:off x="8391133" y="368153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0474EAC-A655-41E1-948A-060351203183}"/>
              </a:ext>
            </a:extLst>
          </p:cNvPr>
          <p:cNvSpPr/>
          <p:nvPr/>
        </p:nvSpPr>
        <p:spPr>
          <a:xfrm>
            <a:off x="7016104" y="3681538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8C0969-226B-4927-8229-05612D0F2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21</a:t>
            </a:fld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81F79B7-935A-4B28-868D-A4F13D6345F2}"/>
              </a:ext>
            </a:extLst>
          </p:cNvPr>
          <p:cNvCxnSpPr>
            <a:cxnSpLocks/>
          </p:cNvCxnSpPr>
          <p:nvPr/>
        </p:nvCxnSpPr>
        <p:spPr>
          <a:xfrm>
            <a:off x="5644150" y="2323294"/>
            <a:ext cx="0" cy="3362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副标题 4">
            <a:extLst>
              <a:ext uri="{FF2B5EF4-FFF2-40B4-BE49-F238E27FC236}">
                <a16:creationId xmlns:a16="http://schemas.microsoft.com/office/drawing/2014/main" id="{DDCFA7BA-B8E9-430F-AAD3-96A63243EFA6}"/>
              </a:ext>
            </a:extLst>
          </p:cNvPr>
          <p:cNvSpPr txBox="1">
            <a:spLocks/>
          </p:cNvSpPr>
          <p:nvPr/>
        </p:nvSpPr>
        <p:spPr>
          <a:xfrm>
            <a:off x="5596546" y="3472978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latin typeface="ArialMT"/>
              </a:rPr>
              <a:t>D</a:t>
            </a:r>
            <a:r>
              <a:rPr lang="en-US" altLang="zh-CN" sz="2800" b="1" baseline="-25000" dirty="0">
                <a:latin typeface="ArialMT"/>
              </a:rPr>
              <a:t>s</a:t>
            </a:r>
            <a:endParaRPr lang="en-US" altLang="zh-CN" sz="1600" baseline="-25000" dirty="0"/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F2519F1D-A5D7-481A-B52B-DBA4AEEAFCA5}"/>
              </a:ext>
            </a:extLst>
          </p:cNvPr>
          <p:cNvSpPr txBox="1">
            <a:spLocks/>
          </p:cNvSpPr>
          <p:nvPr/>
        </p:nvSpPr>
        <p:spPr>
          <a:xfrm>
            <a:off x="5177036" y="22590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2FD70529-239B-41EB-BE97-5D27A36DBA25}"/>
              </a:ext>
            </a:extLst>
          </p:cNvPr>
          <p:cNvSpPr txBox="1">
            <a:spLocks/>
          </p:cNvSpPr>
          <p:nvPr/>
        </p:nvSpPr>
        <p:spPr>
          <a:xfrm>
            <a:off x="5177036" y="323511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4190B5EC-D397-41A0-BD10-8C87402194B4}"/>
              </a:ext>
            </a:extLst>
          </p:cNvPr>
          <p:cNvSpPr txBox="1">
            <a:spLocks/>
          </p:cNvSpPr>
          <p:nvPr/>
        </p:nvSpPr>
        <p:spPr>
          <a:xfrm>
            <a:off x="5177036" y="419453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7FE50774-D6EA-4209-A35B-7C8312F7074B}"/>
              </a:ext>
            </a:extLst>
          </p:cNvPr>
          <p:cNvSpPr txBox="1">
            <a:spLocks/>
          </p:cNvSpPr>
          <p:nvPr/>
        </p:nvSpPr>
        <p:spPr>
          <a:xfrm>
            <a:off x="5177036" y="515376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275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E3DCC4-7883-4BB0-9CF1-DBE247670318}"/>
              </a:ext>
            </a:extLst>
          </p:cNvPr>
          <p:cNvGrpSpPr/>
          <p:nvPr/>
        </p:nvGrpSpPr>
        <p:grpSpPr>
          <a:xfrm>
            <a:off x="1849826" y="2488103"/>
            <a:ext cx="3331773" cy="2900085"/>
            <a:chOff x="1495750" y="2488103"/>
            <a:chExt cx="3685850" cy="290008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2594BED-54A5-46CB-A4E0-A577EF0ED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2488103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30A71F3-E396-480D-91FA-346EAF3C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3464145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6197BC3-9A67-455A-8B39-206FD4D1D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4426380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7B84473-48F9-4384-BCBA-45A155793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5385182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8796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4327670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374561-7C1A-4886-AF9C-22E265E9253B}"/>
              </a:ext>
            </a:extLst>
          </p:cNvPr>
          <p:cNvSpPr/>
          <p:nvPr/>
        </p:nvSpPr>
        <p:spPr>
          <a:xfrm>
            <a:off x="1367737" y="2166409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8605A1-64CC-45DD-AEF8-5138DC9A78DF}"/>
              </a:ext>
            </a:extLst>
          </p:cNvPr>
          <p:cNvSpPr/>
          <p:nvPr/>
        </p:nvSpPr>
        <p:spPr>
          <a:xfrm>
            <a:off x="824710" y="2166409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A97B718-4184-4D3D-9BAD-FD07B687A6A1}"/>
              </a:ext>
            </a:extLst>
          </p:cNvPr>
          <p:cNvSpPr/>
          <p:nvPr/>
        </p:nvSpPr>
        <p:spPr>
          <a:xfrm>
            <a:off x="281736" y="21663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4327670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87F248-56D5-4DE1-9A1B-D658D4EEC137}"/>
              </a:ext>
            </a:extLst>
          </p:cNvPr>
          <p:cNvSpPr/>
          <p:nvPr/>
        </p:nvSpPr>
        <p:spPr>
          <a:xfrm>
            <a:off x="1367737" y="3142451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14B356F-D6B1-41D3-9DCE-ABE2F8A5781A}"/>
              </a:ext>
            </a:extLst>
          </p:cNvPr>
          <p:cNvSpPr/>
          <p:nvPr/>
        </p:nvSpPr>
        <p:spPr>
          <a:xfrm>
            <a:off x="824710" y="3142451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98B19A8-A0D5-46D5-954A-5247C1405C52}"/>
              </a:ext>
            </a:extLst>
          </p:cNvPr>
          <p:cNvSpPr/>
          <p:nvPr/>
        </p:nvSpPr>
        <p:spPr>
          <a:xfrm>
            <a:off x="281736" y="31424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4327670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783F06-A3E3-4507-9693-04C221BEAE2D}"/>
              </a:ext>
            </a:extLst>
          </p:cNvPr>
          <p:cNvSpPr/>
          <p:nvPr/>
        </p:nvSpPr>
        <p:spPr>
          <a:xfrm>
            <a:off x="1367737" y="4104686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783AC61-672D-4E40-8F7F-0B5518BDCB58}"/>
              </a:ext>
            </a:extLst>
          </p:cNvPr>
          <p:cNvSpPr/>
          <p:nvPr/>
        </p:nvSpPr>
        <p:spPr>
          <a:xfrm>
            <a:off x="824710" y="4104686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9050ABD-EEC5-4E47-B1EE-81072797228D}"/>
              </a:ext>
            </a:extLst>
          </p:cNvPr>
          <p:cNvSpPr/>
          <p:nvPr/>
        </p:nvSpPr>
        <p:spPr>
          <a:xfrm>
            <a:off x="281736" y="41046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C26270-A20A-4648-B753-865ACE090ECD}"/>
              </a:ext>
            </a:extLst>
          </p:cNvPr>
          <p:cNvSpPr/>
          <p:nvPr/>
        </p:nvSpPr>
        <p:spPr>
          <a:xfrm>
            <a:off x="1367737" y="50634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145A69A-D9F4-4C86-91B5-4A3E1347FA30}"/>
              </a:ext>
            </a:extLst>
          </p:cNvPr>
          <p:cNvSpPr/>
          <p:nvPr/>
        </p:nvSpPr>
        <p:spPr>
          <a:xfrm>
            <a:off x="824710" y="50634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DDDC9B0-A4A7-437F-B9C6-4E67D60CA2DD}"/>
              </a:ext>
            </a:extLst>
          </p:cNvPr>
          <p:cNvSpPr/>
          <p:nvPr/>
        </p:nvSpPr>
        <p:spPr>
          <a:xfrm>
            <a:off x="281736" y="50634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04774"/>
            <a:ext cx="21276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0563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47" name="副标题 4">
            <a:extLst>
              <a:ext uri="{FF2B5EF4-FFF2-40B4-BE49-F238E27FC236}">
                <a16:creationId xmlns:a16="http://schemas.microsoft.com/office/drawing/2014/main" id="{DC01CCD1-ACF4-488F-8E38-F9853C43FD4B}"/>
              </a:ext>
            </a:extLst>
          </p:cNvPr>
          <p:cNvSpPr txBox="1">
            <a:spLocks/>
          </p:cNvSpPr>
          <p:nvPr/>
        </p:nvSpPr>
        <p:spPr>
          <a:xfrm>
            <a:off x="2472478" y="1390789"/>
            <a:ext cx="1504518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 err="1">
                <a:latin typeface="ArialMT"/>
              </a:rPr>
              <a:t>D</a:t>
            </a:r>
            <a:r>
              <a:rPr lang="en-US" altLang="zh-CN" sz="2800" b="1" baseline="-25000" dirty="0" err="1">
                <a:latin typeface="ArialMT"/>
              </a:rPr>
              <a:t>q</a:t>
            </a:r>
            <a:r>
              <a:rPr lang="en-US" altLang="zh-CN" sz="2800" b="1" baseline="-25000" dirty="0">
                <a:latin typeface="ArialMT"/>
              </a:rPr>
              <a:t> </a:t>
            </a:r>
            <a:r>
              <a:rPr lang="en-US" altLang="zh-CN" sz="2800" b="1" dirty="0">
                <a:latin typeface="ArialMT"/>
              </a:rPr>
              <a:t>= D</a:t>
            </a:r>
            <a:r>
              <a:rPr lang="en-US" altLang="zh-CN" sz="2800" b="1" baseline="-25000" dirty="0">
                <a:latin typeface="ArialMT"/>
              </a:rPr>
              <a:t>s</a:t>
            </a:r>
            <a:endParaRPr lang="en-US" altLang="zh-CN" sz="1600" baseline="-250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05C815D-4452-4B4C-A499-FE75BFE23BFE}"/>
              </a:ext>
            </a:extLst>
          </p:cNvPr>
          <p:cNvSpPr/>
          <p:nvPr/>
        </p:nvSpPr>
        <p:spPr>
          <a:xfrm>
            <a:off x="7932772" y="3681538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BC39604-05C4-4145-AEF9-C3F1FA0820D9}"/>
              </a:ext>
            </a:extLst>
          </p:cNvPr>
          <p:cNvSpPr/>
          <p:nvPr/>
        </p:nvSpPr>
        <p:spPr>
          <a:xfrm>
            <a:off x="7474411" y="3681538"/>
            <a:ext cx="400228" cy="6463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B59FD1-3096-499C-BA0A-38235B2FBA7E}"/>
              </a:ext>
            </a:extLst>
          </p:cNvPr>
          <p:cNvSpPr/>
          <p:nvPr/>
        </p:nvSpPr>
        <p:spPr>
          <a:xfrm>
            <a:off x="8391133" y="368153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0474EAC-A655-41E1-948A-060351203183}"/>
              </a:ext>
            </a:extLst>
          </p:cNvPr>
          <p:cNvSpPr/>
          <p:nvPr/>
        </p:nvSpPr>
        <p:spPr>
          <a:xfrm>
            <a:off x="7016104" y="3681538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B392D61-E8F8-4C68-B9D6-E6F45709AE1C}"/>
              </a:ext>
            </a:extLst>
          </p:cNvPr>
          <p:cNvGrpSpPr/>
          <p:nvPr/>
        </p:nvGrpSpPr>
        <p:grpSpPr>
          <a:xfrm>
            <a:off x="1970007" y="1913203"/>
            <a:ext cx="2357663" cy="0"/>
            <a:chOff x="2012129" y="1879600"/>
            <a:chExt cx="2357663" cy="0"/>
          </a:xfrm>
        </p:grpSpPr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63607A9E-1BB3-4EE8-B73A-3FEC8F8B1A57}"/>
                </a:ext>
              </a:extLst>
            </p:cNvPr>
            <p:cNvCxnSpPr>
              <a:cxnSpLocks/>
            </p:cNvCxnSpPr>
            <p:nvPr/>
          </p:nvCxnSpPr>
          <p:spPr>
            <a:xfrm>
              <a:off x="2717081" y="1879600"/>
              <a:ext cx="1652711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92EF232D-7736-49C2-841E-B0E4EE25A5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2129" y="1879600"/>
              <a:ext cx="101965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E43E0BFA-219E-43D5-9AF2-CB4FC831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22</a:t>
            </a:fld>
            <a:endParaRPr lang="zh-CN" altLang="en-US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3DDBA85-0429-4364-BD17-DF1298684D93}"/>
              </a:ext>
            </a:extLst>
          </p:cNvPr>
          <p:cNvCxnSpPr>
            <a:cxnSpLocks/>
          </p:cNvCxnSpPr>
          <p:nvPr/>
        </p:nvCxnSpPr>
        <p:spPr>
          <a:xfrm>
            <a:off x="5644150" y="2323294"/>
            <a:ext cx="0" cy="3362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副标题 4">
            <a:extLst>
              <a:ext uri="{FF2B5EF4-FFF2-40B4-BE49-F238E27FC236}">
                <a16:creationId xmlns:a16="http://schemas.microsoft.com/office/drawing/2014/main" id="{DD3F49BF-A41B-4343-BB34-BC83C8F99954}"/>
              </a:ext>
            </a:extLst>
          </p:cNvPr>
          <p:cNvSpPr txBox="1">
            <a:spLocks/>
          </p:cNvSpPr>
          <p:nvPr/>
        </p:nvSpPr>
        <p:spPr>
          <a:xfrm>
            <a:off x="5596546" y="3472978"/>
            <a:ext cx="871402" cy="5412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latin typeface="ArialMT"/>
              </a:rPr>
              <a:t>D</a:t>
            </a:r>
            <a:r>
              <a:rPr lang="en-US" altLang="zh-CN" sz="2800" b="1" baseline="-25000" dirty="0">
                <a:latin typeface="ArialMT"/>
              </a:rPr>
              <a:t>s</a:t>
            </a:r>
            <a:endParaRPr lang="en-US" altLang="zh-CN" sz="1600" baseline="-25000" dirty="0"/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64F7F906-2A41-4A7F-98C1-4523D58DE49D}"/>
              </a:ext>
            </a:extLst>
          </p:cNvPr>
          <p:cNvSpPr txBox="1">
            <a:spLocks/>
          </p:cNvSpPr>
          <p:nvPr/>
        </p:nvSpPr>
        <p:spPr>
          <a:xfrm>
            <a:off x="5177036" y="22590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4786776F-1DCD-4F10-9E08-4BAC4ED9E48D}"/>
              </a:ext>
            </a:extLst>
          </p:cNvPr>
          <p:cNvSpPr txBox="1">
            <a:spLocks/>
          </p:cNvSpPr>
          <p:nvPr/>
        </p:nvSpPr>
        <p:spPr>
          <a:xfrm>
            <a:off x="5177036" y="323511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D5B07D20-5AD6-434F-8EFC-79228708F709}"/>
              </a:ext>
            </a:extLst>
          </p:cNvPr>
          <p:cNvSpPr txBox="1">
            <a:spLocks/>
          </p:cNvSpPr>
          <p:nvPr/>
        </p:nvSpPr>
        <p:spPr>
          <a:xfrm>
            <a:off x="5177036" y="419453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FFF6BC74-B3D4-408C-8CC8-FB62D3B0E1A8}"/>
              </a:ext>
            </a:extLst>
          </p:cNvPr>
          <p:cNvSpPr txBox="1">
            <a:spLocks/>
          </p:cNvSpPr>
          <p:nvPr/>
        </p:nvSpPr>
        <p:spPr>
          <a:xfrm>
            <a:off x="5177036" y="515376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8" name="副标题 4">
            <a:extLst>
              <a:ext uri="{FF2B5EF4-FFF2-40B4-BE49-F238E27FC236}">
                <a16:creationId xmlns:a16="http://schemas.microsoft.com/office/drawing/2014/main" id="{E5CA5C77-6396-4C0D-A471-190B4A3EC5C0}"/>
              </a:ext>
            </a:extLst>
          </p:cNvPr>
          <p:cNvSpPr txBox="1">
            <a:spLocks/>
          </p:cNvSpPr>
          <p:nvPr/>
        </p:nvSpPr>
        <p:spPr>
          <a:xfrm>
            <a:off x="1294285" y="6066782"/>
            <a:ext cx="4641235" cy="8838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b="1" dirty="0">
                <a:solidFill>
                  <a:srgbClr val="FF0000"/>
                </a:solidFill>
                <a:latin typeface="ArialMT"/>
              </a:rPr>
              <a:t>No Queuing Delay!  </a:t>
            </a:r>
            <a:endParaRPr lang="en-US" altLang="zh-CN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15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4">
            <a:extLst>
              <a:ext uri="{FF2B5EF4-FFF2-40B4-BE49-F238E27FC236}">
                <a16:creationId xmlns:a16="http://schemas.microsoft.com/office/drawing/2014/main" id="{530D3E08-F955-43D3-BC60-BA131C28AF78}"/>
              </a:ext>
            </a:extLst>
          </p:cNvPr>
          <p:cNvSpPr txBox="1">
            <a:spLocks/>
          </p:cNvSpPr>
          <p:nvPr/>
        </p:nvSpPr>
        <p:spPr>
          <a:xfrm>
            <a:off x="850716" y="1667777"/>
            <a:ext cx="8022352" cy="37354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Rate-Limiting:</a:t>
            </a:r>
            <a:br>
              <a:rPr lang="en-US" altLang="zh-CN" dirty="0">
                <a:solidFill>
                  <a:srgbClr val="000000"/>
                </a:solidFill>
                <a:latin typeface="ArialMT"/>
              </a:rPr>
            </a:br>
            <a:br>
              <a:rPr lang="en-US" altLang="zh-CN" dirty="0">
                <a:solidFill>
                  <a:srgbClr val="000000"/>
                </a:solidFill>
                <a:latin typeface="ArialMT"/>
              </a:rPr>
            </a:b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If we can find a </a:t>
            </a:r>
            <a:r>
              <a:rPr lang="en-US" altLang="zh-CN" sz="3200" dirty="0">
                <a:solidFill>
                  <a:srgbClr val="FF0000"/>
                </a:solidFill>
                <a:latin typeface="ArialMT"/>
              </a:rPr>
              <a:t>bound</a:t>
            </a: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 for </a:t>
            </a:r>
          </a:p>
          <a:p>
            <a:pPr algn="l"/>
            <a:r>
              <a:rPr lang="en-US" altLang="zh-CN" sz="3200" dirty="0">
                <a:solidFill>
                  <a:srgbClr val="FF0000"/>
                </a:solidFill>
                <a:latin typeface="ArialMT"/>
              </a:rPr>
              <a:t>servicing delay(D</a:t>
            </a:r>
            <a:r>
              <a:rPr lang="en-US" altLang="zh-CN" sz="3200" baseline="-25000" dirty="0">
                <a:solidFill>
                  <a:srgbClr val="FF0000"/>
                </a:solidFill>
                <a:latin typeface="ArialMT"/>
              </a:rPr>
              <a:t>S</a:t>
            </a:r>
            <a:r>
              <a:rPr lang="en-US" altLang="zh-CN" sz="3200" dirty="0">
                <a:solidFill>
                  <a:srgbClr val="FF0000"/>
                </a:solidFill>
                <a:latin typeface="ArialMT"/>
              </a:rPr>
              <a:t>)</a:t>
            </a: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,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we can rate-limit hosts so that they never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experience </a:t>
            </a:r>
            <a:r>
              <a:rPr lang="en-US" altLang="zh-CN" sz="3200" dirty="0">
                <a:solidFill>
                  <a:srgbClr val="FF0000"/>
                </a:solidFill>
                <a:latin typeface="ArialMT"/>
              </a:rPr>
              <a:t>queuing delay(</a:t>
            </a:r>
            <a:r>
              <a:rPr lang="en-US" altLang="zh-CN" sz="3200" dirty="0" err="1">
                <a:solidFill>
                  <a:srgbClr val="FF0000"/>
                </a:solidFill>
                <a:latin typeface="ArialMT"/>
              </a:rPr>
              <a:t>D</a:t>
            </a:r>
            <a:r>
              <a:rPr lang="en-US" altLang="zh-CN" sz="3200" baseline="-25000" dirty="0" err="1">
                <a:solidFill>
                  <a:srgbClr val="FF0000"/>
                </a:solidFill>
                <a:latin typeface="ArialMT"/>
              </a:rPr>
              <a:t>q</a:t>
            </a:r>
            <a:r>
              <a:rPr lang="en-US" altLang="zh-CN" sz="3200" dirty="0">
                <a:solidFill>
                  <a:srgbClr val="FF0000"/>
                </a:solidFill>
                <a:latin typeface="ArialMT"/>
              </a:rPr>
              <a:t>)</a:t>
            </a:r>
            <a:endParaRPr lang="en-US" altLang="zh-CN" sz="280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Key Idea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37D6B6-B345-4B7E-A533-15E61EF5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77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E3DCC4-7883-4BB0-9CF1-DBE247670318}"/>
              </a:ext>
            </a:extLst>
          </p:cNvPr>
          <p:cNvGrpSpPr/>
          <p:nvPr/>
        </p:nvGrpSpPr>
        <p:grpSpPr>
          <a:xfrm>
            <a:off x="1129391" y="2423451"/>
            <a:ext cx="3331773" cy="2900085"/>
            <a:chOff x="1495750" y="2488103"/>
            <a:chExt cx="3685850" cy="290008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2594BED-54A5-46CB-A4E0-A577EF0ED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2488103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30A71F3-E396-480D-91FA-346EAF3C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3464145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6197BC3-9A67-455A-8B39-206FD4D1D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4426380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7B84473-48F9-4384-BCBA-45A155793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5385182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4446570" y="1814948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3607235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3607235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3607235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3607235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212446" y="3940122"/>
            <a:ext cx="12782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4687495" y="5991692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314EAE-EC16-49A7-921E-999FC034732D}"/>
              </a:ext>
            </a:extLst>
          </p:cNvPr>
          <p:cNvSpPr txBox="1"/>
          <p:nvPr/>
        </p:nvSpPr>
        <p:spPr>
          <a:xfrm>
            <a:off x="922381" y="1233189"/>
            <a:ext cx="2706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Assume sending</a:t>
            </a:r>
            <a:br>
              <a:rPr lang="en-US" altLang="zh-CN" sz="2800" b="1" dirty="0">
                <a:solidFill>
                  <a:srgbClr val="C00000"/>
                </a:solidFill>
              </a:rPr>
            </a:br>
            <a:r>
              <a:rPr lang="en-US" altLang="zh-CN" sz="2800" b="1" dirty="0">
                <a:solidFill>
                  <a:srgbClr val="C00000"/>
                </a:solidFill>
              </a:rPr>
              <a:t>hosts n = 4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C8FA58B4-5FB9-495B-9A72-92F4EF91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8" name="副标题 4">
            <a:extLst>
              <a:ext uri="{FF2B5EF4-FFF2-40B4-BE49-F238E27FC236}">
                <a16:creationId xmlns:a16="http://schemas.microsoft.com/office/drawing/2014/main" id="{94DAE9E2-44E8-4C4C-8D35-FA9A3250B8EF}"/>
              </a:ext>
            </a:extLst>
          </p:cNvPr>
          <p:cNvSpPr txBox="1">
            <a:spLocks/>
          </p:cNvSpPr>
          <p:nvPr/>
        </p:nvSpPr>
        <p:spPr>
          <a:xfrm>
            <a:off x="4519314" y="219490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9" name="副标题 4">
            <a:extLst>
              <a:ext uri="{FF2B5EF4-FFF2-40B4-BE49-F238E27FC236}">
                <a16:creationId xmlns:a16="http://schemas.microsoft.com/office/drawing/2014/main" id="{E8BA93A6-FF45-4FEF-9F57-1665A218DFCF}"/>
              </a:ext>
            </a:extLst>
          </p:cNvPr>
          <p:cNvSpPr txBox="1">
            <a:spLocks/>
          </p:cNvSpPr>
          <p:nvPr/>
        </p:nvSpPr>
        <p:spPr>
          <a:xfrm>
            <a:off x="4519314" y="317094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0" name="副标题 4">
            <a:extLst>
              <a:ext uri="{FF2B5EF4-FFF2-40B4-BE49-F238E27FC236}">
                <a16:creationId xmlns:a16="http://schemas.microsoft.com/office/drawing/2014/main" id="{8CDCF193-A33D-4829-BC15-4728A8369CB1}"/>
              </a:ext>
            </a:extLst>
          </p:cNvPr>
          <p:cNvSpPr txBox="1">
            <a:spLocks/>
          </p:cNvSpPr>
          <p:nvPr/>
        </p:nvSpPr>
        <p:spPr>
          <a:xfrm>
            <a:off x="4519314" y="413036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1" name="副标题 4">
            <a:extLst>
              <a:ext uri="{FF2B5EF4-FFF2-40B4-BE49-F238E27FC236}">
                <a16:creationId xmlns:a16="http://schemas.microsoft.com/office/drawing/2014/main" id="{140A3302-4ECE-4B00-91E1-145B9444516F}"/>
              </a:ext>
            </a:extLst>
          </p:cNvPr>
          <p:cNvSpPr txBox="1">
            <a:spLocks/>
          </p:cNvSpPr>
          <p:nvPr/>
        </p:nvSpPr>
        <p:spPr>
          <a:xfrm>
            <a:off x="4519314" y="508959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25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E3DCC4-7883-4BB0-9CF1-DBE247670318}"/>
              </a:ext>
            </a:extLst>
          </p:cNvPr>
          <p:cNvGrpSpPr/>
          <p:nvPr/>
        </p:nvGrpSpPr>
        <p:grpSpPr>
          <a:xfrm>
            <a:off x="1129391" y="2423451"/>
            <a:ext cx="3331773" cy="2900085"/>
            <a:chOff x="1495750" y="2488103"/>
            <a:chExt cx="3685850" cy="290008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2594BED-54A5-46CB-A4E0-A577EF0ED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2488103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30A71F3-E396-480D-91FA-346EAF3C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3464145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6197BC3-9A67-455A-8B39-206FD4D1D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4426380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7B84473-48F9-4384-BCBA-45A155793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5385182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4446570" y="1814948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3607235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3607235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3607235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3607235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212446" y="3940122"/>
            <a:ext cx="12782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4687495" y="5991692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314EAE-EC16-49A7-921E-999FC034732D}"/>
              </a:ext>
            </a:extLst>
          </p:cNvPr>
          <p:cNvSpPr txBox="1"/>
          <p:nvPr/>
        </p:nvSpPr>
        <p:spPr>
          <a:xfrm>
            <a:off x="922381" y="1233189"/>
            <a:ext cx="2706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Assume sending</a:t>
            </a:r>
            <a:br>
              <a:rPr lang="en-US" altLang="zh-CN" sz="2800" dirty="0"/>
            </a:br>
            <a:r>
              <a:rPr lang="en-US" altLang="zh-CN" sz="2800" dirty="0"/>
              <a:t>hosts n = 4</a:t>
            </a:r>
            <a:endParaRPr lang="zh-CN" altLang="en-US" sz="28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4489004-803A-48AA-BA8D-66595ED61B97}"/>
              </a:ext>
            </a:extLst>
          </p:cNvPr>
          <p:cNvSpPr txBox="1"/>
          <p:nvPr/>
        </p:nvSpPr>
        <p:spPr>
          <a:xfrm>
            <a:off x="7341553" y="3408326"/>
            <a:ext cx="1892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Assume </a:t>
            </a:r>
          </a:p>
          <a:p>
            <a:r>
              <a:rPr lang="en-US" altLang="zh-CN" sz="2800" b="1" dirty="0">
                <a:solidFill>
                  <a:srgbClr val="C00000"/>
                </a:solidFill>
              </a:rPr>
              <a:t>edge speed</a:t>
            </a:r>
          </a:p>
          <a:p>
            <a:r>
              <a:rPr lang="en-US" altLang="zh-CN" sz="2800" b="1" dirty="0">
                <a:solidFill>
                  <a:srgbClr val="C00000"/>
                </a:solidFill>
              </a:rPr>
              <a:t>R = 10Gb/s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123AF5-66DB-4A03-BE06-23F50CA0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27" name="副标题 4">
            <a:extLst>
              <a:ext uri="{FF2B5EF4-FFF2-40B4-BE49-F238E27FC236}">
                <a16:creationId xmlns:a16="http://schemas.microsoft.com/office/drawing/2014/main" id="{9CB9D3E9-6BCC-4EB9-9117-FAF2A27306E2}"/>
              </a:ext>
            </a:extLst>
          </p:cNvPr>
          <p:cNvSpPr txBox="1">
            <a:spLocks/>
          </p:cNvSpPr>
          <p:nvPr/>
        </p:nvSpPr>
        <p:spPr>
          <a:xfrm>
            <a:off x="4519314" y="219490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28" name="副标题 4">
            <a:extLst>
              <a:ext uri="{FF2B5EF4-FFF2-40B4-BE49-F238E27FC236}">
                <a16:creationId xmlns:a16="http://schemas.microsoft.com/office/drawing/2014/main" id="{B3794907-0A78-4A67-952E-17354B5C7F3D}"/>
              </a:ext>
            </a:extLst>
          </p:cNvPr>
          <p:cNvSpPr txBox="1">
            <a:spLocks/>
          </p:cNvSpPr>
          <p:nvPr/>
        </p:nvSpPr>
        <p:spPr>
          <a:xfrm>
            <a:off x="4519314" y="317094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29" name="副标题 4">
            <a:extLst>
              <a:ext uri="{FF2B5EF4-FFF2-40B4-BE49-F238E27FC236}">
                <a16:creationId xmlns:a16="http://schemas.microsoft.com/office/drawing/2014/main" id="{B7EA4905-4433-4E17-B768-83A165FB2330}"/>
              </a:ext>
            </a:extLst>
          </p:cNvPr>
          <p:cNvSpPr txBox="1">
            <a:spLocks/>
          </p:cNvSpPr>
          <p:nvPr/>
        </p:nvSpPr>
        <p:spPr>
          <a:xfrm>
            <a:off x="4519314" y="413036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30" name="副标题 4">
            <a:extLst>
              <a:ext uri="{FF2B5EF4-FFF2-40B4-BE49-F238E27FC236}">
                <a16:creationId xmlns:a16="http://schemas.microsoft.com/office/drawing/2014/main" id="{2892D3A8-2CA7-4E12-9F3B-B243768C7980}"/>
              </a:ext>
            </a:extLst>
          </p:cNvPr>
          <p:cNvSpPr txBox="1">
            <a:spLocks/>
          </p:cNvSpPr>
          <p:nvPr/>
        </p:nvSpPr>
        <p:spPr>
          <a:xfrm>
            <a:off x="4519314" y="508959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17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E3DCC4-7883-4BB0-9CF1-DBE247670318}"/>
              </a:ext>
            </a:extLst>
          </p:cNvPr>
          <p:cNvGrpSpPr/>
          <p:nvPr/>
        </p:nvGrpSpPr>
        <p:grpSpPr>
          <a:xfrm>
            <a:off x="1129391" y="2423451"/>
            <a:ext cx="3331773" cy="2900085"/>
            <a:chOff x="1495750" y="2488103"/>
            <a:chExt cx="3685850" cy="290008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2594BED-54A5-46CB-A4E0-A577EF0ED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2488103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30A71F3-E396-480D-91FA-346EAF3C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3464145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6197BC3-9A67-455A-8B39-206FD4D1D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4426380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7B84473-48F9-4384-BCBA-45A155793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5385182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4446570" y="1814948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3607235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3607235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3607235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3607235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212446" y="3940122"/>
            <a:ext cx="12782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4687495" y="5991692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314EAE-EC16-49A7-921E-999FC034732D}"/>
              </a:ext>
            </a:extLst>
          </p:cNvPr>
          <p:cNvSpPr txBox="1"/>
          <p:nvPr/>
        </p:nvSpPr>
        <p:spPr>
          <a:xfrm>
            <a:off x="922381" y="1233189"/>
            <a:ext cx="2706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Assume sending</a:t>
            </a:r>
            <a:br>
              <a:rPr lang="en-US" altLang="zh-CN" sz="2800" dirty="0"/>
            </a:br>
            <a:r>
              <a:rPr lang="en-US" altLang="zh-CN" sz="2800" dirty="0"/>
              <a:t>hosts n = 4</a:t>
            </a:r>
            <a:endParaRPr lang="zh-CN" altLang="en-US" sz="28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4489004-803A-48AA-BA8D-66595ED61B97}"/>
              </a:ext>
            </a:extLst>
          </p:cNvPr>
          <p:cNvSpPr txBox="1"/>
          <p:nvPr/>
        </p:nvSpPr>
        <p:spPr>
          <a:xfrm>
            <a:off x="7341553" y="3408326"/>
            <a:ext cx="1892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Assume </a:t>
            </a:r>
          </a:p>
          <a:p>
            <a:r>
              <a:rPr lang="en-US" altLang="zh-CN" sz="2800" dirty="0"/>
              <a:t>edge speed</a:t>
            </a:r>
          </a:p>
          <a:p>
            <a:r>
              <a:rPr lang="en-US" altLang="zh-CN" sz="2800" dirty="0"/>
              <a:t>R = 10Gb/s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23AB2-7088-4E29-9AAF-168C4A4551BC}"/>
              </a:ext>
            </a:extLst>
          </p:cNvPr>
          <p:cNvSpPr/>
          <p:nvPr/>
        </p:nvSpPr>
        <p:spPr>
          <a:xfrm>
            <a:off x="1521322" y="567267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Assume packet</a:t>
            </a:r>
            <a:br>
              <a:rPr lang="en-US" altLang="zh-CN" sz="2800" b="1" dirty="0">
                <a:solidFill>
                  <a:srgbClr val="C00000"/>
                </a:solidFill>
              </a:rPr>
            </a:br>
            <a:r>
              <a:rPr lang="en-US" altLang="zh-CN" sz="2800" b="1" dirty="0">
                <a:solidFill>
                  <a:srgbClr val="C00000"/>
                </a:solidFill>
              </a:rPr>
              <a:t>size P = 1500B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54C2BB-FD44-454A-B01E-5AD46092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27" name="副标题 4">
            <a:extLst>
              <a:ext uri="{FF2B5EF4-FFF2-40B4-BE49-F238E27FC236}">
                <a16:creationId xmlns:a16="http://schemas.microsoft.com/office/drawing/2014/main" id="{91FF32C6-427A-4B31-B2C7-0270F3C89214}"/>
              </a:ext>
            </a:extLst>
          </p:cNvPr>
          <p:cNvSpPr txBox="1">
            <a:spLocks/>
          </p:cNvSpPr>
          <p:nvPr/>
        </p:nvSpPr>
        <p:spPr>
          <a:xfrm>
            <a:off x="4519314" y="219490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28" name="副标题 4">
            <a:extLst>
              <a:ext uri="{FF2B5EF4-FFF2-40B4-BE49-F238E27FC236}">
                <a16:creationId xmlns:a16="http://schemas.microsoft.com/office/drawing/2014/main" id="{ABC5643E-9CD4-467F-B683-F4504DA7A891}"/>
              </a:ext>
            </a:extLst>
          </p:cNvPr>
          <p:cNvSpPr txBox="1">
            <a:spLocks/>
          </p:cNvSpPr>
          <p:nvPr/>
        </p:nvSpPr>
        <p:spPr>
          <a:xfrm>
            <a:off x="4519314" y="317094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29" name="副标题 4">
            <a:extLst>
              <a:ext uri="{FF2B5EF4-FFF2-40B4-BE49-F238E27FC236}">
                <a16:creationId xmlns:a16="http://schemas.microsoft.com/office/drawing/2014/main" id="{6BF3EFF7-2672-46DC-8E5C-A07267B0B4E0}"/>
              </a:ext>
            </a:extLst>
          </p:cNvPr>
          <p:cNvSpPr txBox="1">
            <a:spLocks/>
          </p:cNvSpPr>
          <p:nvPr/>
        </p:nvSpPr>
        <p:spPr>
          <a:xfrm>
            <a:off x="4519314" y="413036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30" name="副标题 4">
            <a:extLst>
              <a:ext uri="{FF2B5EF4-FFF2-40B4-BE49-F238E27FC236}">
                <a16:creationId xmlns:a16="http://schemas.microsoft.com/office/drawing/2014/main" id="{9F62441F-D35C-46FD-9513-5E329B204202}"/>
              </a:ext>
            </a:extLst>
          </p:cNvPr>
          <p:cNvSpPr txBox="1">
            <a:spLocks/>
          </p:cNvSpPr>
          <p:nvPr/>
        </p:nvSpPr>
        <p:spPr>
          <a:xfrm>
            <a:off x="4519314" y="508959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423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E3DCC4-7883-4BB0-9CF1-DBE247670318}"/>
              </a:ext>
            </a:extLst>
          </p:cNvPr>
          <p:cNvGrpSpPr/>
          <p:nvPr/>
        </p:nvGrpSpPr>
        <p:grpSpPr>
          <a:xfrm>
            <a:off x="1129391" y="2423451"/>
            <a:ext cx="3331773" cy="2900085"/>
            <a:chOff x="1495750" y="2488103"/>
            <a:chExt cx="3685850" cy="290008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2594BED-54A5-46CB-A4E0-A577EF0ED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2488103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30A71F3-E396-480D-91FA-346EAF3C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3464145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6197BC3-9A67-455A-8B39-206FD4D1D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4426380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7B84473-48F9-4384-BCBA-45A155793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5385182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4446570" y="1814948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3607235" y="2101718"/>
            <a:ext cx="400174" cy="64647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1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3607235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3607235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3607235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212446" y="3940122"/>
            <a:ext cx="12782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4687495" y="5991692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0474EAC-A655-41E1-948A-060351203183}"/>
              </a:ext>
            </a:extLst>
          </p:cNvPr>
          <p:cNvSpPr/>
          <p:nvPr/>
        </p:nvSpPr>
        <p:spPr>
          <a:xfrm>
            <a:off x="6295669" y="3616886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314EAE-EC16-49A7-921E-999FC034732D}"/>
              </a:ext>
            </a:extLst>
          </p:cNvPr>
          <p:cNvSpPr txBox="1"/>
          <p:nvPr/>
        </p:nvSpPr>
        <p:spPr>
          <a:xfrm>
            <a:off x="922381" y="1233189"/>
            <a:ext cx="2706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Assume sending</a:t>
            </a:r>
            <a:br>
              <a:rPr lang="en-US" altLang="zh-CN" sz="2800" dirty="0"/>
            </a:br>
            <a:r>
              <a:rPr lang="en-US" altLang="zh-CN" sz="2800" dirty="0"/>
              <a:t>hosts n = 4</a:t>
            </a:r>
            <a:endParaRPr lang="zh-CN" altLang="en-US" sz="28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4489004-803A-48AA-BA8D-66595ED61B97}"/>
              </a:ext>
            </a:extLst>
          </p:cNvPr>
          <p:cNvSpPr txBox="1"/>
          <p:nvPr/>
        </p:nvSpPr>
        <p:spPr>
          <a:xfrm>
            <a:off x="7341553" y="3408326"/>
            <a:ext cx="1892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Assume </a:t>
            </a:r>
          </a:p>
          <a:p>
            <a:r>
              <a:rPr lang="en-US" altLang="zh-CN" sz="2800" dirty="0"/>
              <a:t>edge speed</a:t>
            </a:r>
          </a:p>
          <a:p>
            <a:r>
              <a:rPr lang="en-US" altLang="zh-CN" sz="2800" dirty="0"/>
              <a:t>R = 10Gb/s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23AB2-7088-4E29-9AAF-168C4A4551BC}"/>
              </a:ext>
            </a:extLst>
          </p:cNvPr>
          <p:cNvSpPr/>
          <p:nvPr/>
        </p:nvSpPr>
        <p:spPr>
          <a:xfrm>
            <a:off x="1521322" y="567267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Assume packet</a:t>
            </a:r>
            <a:br>
              <a:rPr lang="en-US" altLang="zh-CN" sz="2800" dirty="0"/>
            </a:br>
            <a:r>
              <a:rPr lang="en-US" altLang="zh-CN" sz="2800" dirty="0"/>
              <a:t>size P = 1500B</a:t>
            </a:r>
            <a:endParaRPr lang="zh-CN" altLang="en-US" sz="28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A16D587-01A7-4EE5-904B-118E42F069D7}"/>
              </a:ext>
            </a:extLst>
          </p:cNvPr>
          <p:cNvSpPr txBox="1"/>
          <p:nvPr/>
        </p:nvSpPr>
        <p:spPr>
          <a:xfrm>
            <a:off x="5837424" y="1132490"/>
            <a:ext cx="3568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Delay per packet</a:t>
            </a:r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 = P/R</a:t>
            </a:r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 = 1500B / 10Gb/s</a:t>
            </a:r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 = 1.5 </a:t>
            </a:r>
            <a:r>
              <a:rPr lang="en-US" altLang="zh-CN" sz="2800" b="1" dirty="0" err="1">
                <a:solidFill>
                  <a:srgbClr val="C00000"/>
                </a:solidFill>
              </a:rPr>
              <a:t>μs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19303E2-A39C-487D-9BF7-26A74FED420C}"/>
              </a:ext>
            </a:extLst>
          </p:cNvPr>
          <p:cNvCxnSpPr>
            <a:cxnSpLocks/>
          </p:cNvCxnSpPr>
          <p:nvPr/>
        </p:nvCxnSpPr>
        <p:spPr>
          <a:xfrm flipV="1">
            <a:off x="3570289" y="1548957"/>
            <a:ext cx="0" cy="1163783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874C9A3-6DBA-4775-856B-5F237E7D2ECB}"/>
              </a:ext>
            </a:extLst>
          </p:cNvPr>
          <p:cNvCxnSpPr>
            <a:cxnSpLocks/>
          </p:cNvCxnSpPr>
          <p:nvPr/>
        </p:nvCxnSpPr>
        <p:spPr>
          <a:xfrm flipV="1">
            <a:off x="6259159" y="1431636"/>
            <a:ext cx="0" cy="2366783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D526D8D-6B3E-48D3-B8DF-F12D93F08845}"/>
              </a:ext>
            </a:extLst>
          </p:cNvPr>
          <p:cNvGrpSpPr/>
          <p:nvPr/>
        </p:nvGrpSpPr>
        <p:grpSpPr>
          <a:xfrm>
            <a:off x="3638983" y="1563402"/>
            <a:ext cx="2552420" cy="117403"/>
            <a:chOff x="4091404" y="1548957"/>
            <a:chExt cx="2204265" cy="0"/>
          </a:xfrm>
        </p:grpSpPr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68A799C-8D86-43A3-A47C-2A35B9BC610D}"/>
                </a:ext>
              </a:extLst>
            </p:cNvPr>
            <p:cNvCxnSpPr>
              <a:cxnSpLocks/>
            </p:cNvCxnSpPr>
            <p:nvPr/>
          </p:nvCxnSpPr>
          <p:spPr>
            <a:xfrm>
              <a:off x="4901379" y="1548957"/>
              <a:ext cx="139429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97507FB7-4B46-457B-ADEF-3C500C17B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1404" y="1548957"/>
              <a:ext cx="87284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A486CE93-611F-42B3-815E-A1B6B723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36" name="副标题 4">
            <a:extLst>
              <a:ext uri="{FF2B5EF4-FFF2-40B4-BE49-F238E27FC236}">
                <a16:creationId xmlns:a16="http://schemas.microsoft.com/office/drawing/2014/main" id="{C22A3276-5D58-4627-804A-53F3C53B4451}"/>
              </a:ext>
            </a:extLst>
          </p:cNvPr>
          <p:cNvSpPr txBox="1">
            <a:spLocks/>
          </p:cNvSpPr>
          <p:nvPr/>
        </p:nvSpPr>
        <p:spPr>
          <a:xfrm>
            <a:off x="4519314" y="219490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37" name="副标题 4">
            <a:extLst>
              <a:ext uri="{FF2B5EF4-FFF2-40B4-BE49-F238E27FC236}">
                <a16:creationId xmlns:a16="http://schemas.microsoft.com/office/drawing/2014/main" id="{CD6C1D79-8B91-4E29-8939-9B8F9FBC45FD}"/>
              </a:ext>
            </a:extLst>
          </p:cNvPr>
          <p:cNvSpPr txBox="1">
            <a:spLocks/>
          </p:cNvSpPr>
          <p:nvPr/>
        </p:nvSpPr>
        <p:spPr>
          <a:xfrm>
            <a:off x="4519314" y="317094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39" name="副标题 4">
            <a:extLst>
              <a:ext uri="{FF2B5EF4-FFF2-40B4-BE49-F238E27FC236}">
                <a16:creationId xmlns:a16="http://schemas.microsoft.com/office/drawing/2014/main" id="{262CA4AA-B67D-4790-B4DE-9640D7A23EC7}"/>
              </a:ext>
            </a:extLst>
          </p:cNvPr>
          <p:cNvSpPr txBox="1">
            <a:spLocks/>
          </p:cNvSpPr>
          <p:nvPr/>
        </p:nvSpPr>
        <p:spPr>
          <a:xfrm>
            <a:off x="4519314" y="413036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1" name="副标题 4">
            <a:extLst>
              <a:ext uri="{FF2B5EF4-FFF2-40B4-BE49-F238E27FC236}">
                <a16:creationId xmlns:a16="http://schemas.microsoft.com/office/drawing/2014/main" id="{8957D9E6-3809-4C80-B8F2-8ABCE1EE417F}"/>
              </a:ext>
            </a:extLst>
          </p:cNvPr>
          <p:cNvSpPr txBox="1">
            <a:spLocks/>
          </p:cNvSpPr>
          <p:nvPr/>
        </p:nvSpPr>
        <p:spPr>
          <a:xfrm>
            <a:off x="4519314" y="508959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482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E3DCC4-7883-4BB0-9CF1-DBE247670318}"/>
              </a:ext>
            </a:extLst>
          </p:cNvPr>
          <p:cNvGrpSpPr/>
          <p:nvPr/>
        </p:nvGrpSpPr>
        <p:grpSpPr>
          <a:xfrm>
            <a:off x="1129391" y="2423451"/>
            <a:ext cx="3331773" cy="2900085"/>
            <a:chOff x="1495750" y="2488103"/>
            <a:chExt cx="3685850" cy="290008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2594BED-54A5-46CB-A4E0-A577EF0ED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2488103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30A71F3-E396-480D-91FA-346EAF3C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3464145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6197BC3-9A67-455A-8B39-206FD4D1D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4426380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7B84473-48F9-4384-BCBA-45A155793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5385182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4446570" y="1814948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3607235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2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3607235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3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3607235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212446" y="3940122"/>
            <a:ext cx="12782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4687495" y="5991692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68A799C-8D86-43A3-A47C-2A35B9BC610D}"/>
              </a:ext>
            </a:extLst>
          </p:cNvPr>
          <p:cNvCxnSpPr>
            <a:cxnSpLocks/>
          </p:cNvCxnSpPr>
          <p:nvPr/>
        </p:nvCxnSpPr>
        <p:spPr>
          <a:xfrm>
            <a:off x="4960209" y="2258642"/>
            <a:ext cx="0" cy="33629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70474EAC-A655-41E1-948A-060351203183}"/>
              </a:ext>
            </a:extLst>
          </p:cNvPr>
          <p:cNvSpPr/>
          <p:nvPr/>
        </p:nvSpPr>
        <p:spPr>
          <a:xfrm>
            <a:off x="6295669" y="3616886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</a:rPr>
              <a:t>1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314EAE-EC16-49A7-921E-999FC034732D}"/>
              </a:ext>
            </a:extLst>
          </p:cNvPr>
          <p:cNvSpPr txBox="1"/>
          <p:nvPr/>
        </p:nvSpPr>
        <p:spPr>
          <a:xfrm>
            <a:off x="922381" y="1233189"/>
            <a:ext cx="2706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Assume sending</a:t>
            </a:r>
            <a:br>
              <a:rPr lang="en-US" altLang="zh-CN" sz="2800" dirty="0"/>
            </a:br>
            <a:r>
              <a:rPr lang="en-US" altLang="zh-CN" sz="2800" dirty="0"/>
              <a:t>hosts n = 4</a:t>
            </a:r>
            <a:endParaRPr lang="zh-CN" altLang="en-US" sz="28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4489004-803A-48AA-BA8D-66595ED61B97}"/>
              </a:ext>
            </a:extLst>
          </p:cNvPr>
          <p:cNvSpPr txBox="1"/>
          <p:nvPr/>
        </p:nvSpPr>
        <p:spPr>
          <a:xfrm>
            <a:off x="7341553" y="3408326"/>
            <a:ext cx="1892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Assume </a:t>
            </a:r>
          </a:p>
          <a:p>
            <a:r>
              <a:rPr lang="en-US" altLang="zh-CN" sz="2800" dirty="0"/>
              <a:t>edge speed</a:t>
            </a:r>
          </a:p>
          <a:p>
            <a:r>
              <a:rPr lang="en-US" altLang="zh-CN" sz="2800" dirty="0"/>
              <a:t>R = 10Gb/s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D23AB2-7088-4E29-9AAF-168C4A4551BC}"/>
              </a:ext>
            </a:extLst>
          </p:cNvPr>
          <p:cNvSpPr/>
          <p:nvPr/>
        </p:nvSpPr>
        <p:spPr>
          <a:xfrm>
            <a:off x="1521322" y="567267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/>
              <a:t>Assume packet</a:t>
            </a:r>
            <a:br>
              <a:rPr lang="en-US" altLang="zh-CN" sz="2800" dirty="0"/>
            </a:br>
            <a:r>
              <a:rPr lang="en-US" altLang="zh-CN" sz="2800" dirty="0"/>
              <a:t>size P = 1500B</a:t>
            </a:r>
            <a:endParaRPr lang="zh-CN" altLang="en-US" sz="28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A16D587-01A7-4EE5-904B-118E42F069D7}"/>
              </a:ext>
            </a:extLst>
          </p:cNvPr>
          <p:cNvSpPr txBox="1"/>
          <p:nvPr/>
        </p:nvSpPr>
        <p:spPr>
          <a:xfrm>
            <a:off x="5837424" y="1132490"/>
            <a:ext cx="3568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dirty="0"/>
              <a:t>Delay per packet</a:t>
            </a:r>
          </a:p>
          <a:p>
            <a:pPr lvl="1"/>
            <a:r>
              <a:rPr lang="en-US" altLang="zh-CN" sz="2800" dirty="0"/>
              <a:t> = P/R</a:t>
            </a:r>
          </a:p>
          <a:p>
            <a:pPr lvl="1"/>
            <a:r>
              <a:rPr lang="en-US" altLang="zh-CN" sz="2800" dirty="0"/>
              <a:t> = 1500B / 10Gb/s</a:t>
            </a:r>
          </a:p>
          <a:p>
            <a:pPr lvl="1"/>
            <a:r>
              <a:rPr lang="en-US" altLang="zh-CN" sz="2800" dirty="0"/>
              <a:t> = 1.5 </a:t>
            </a:r>
            <a:r>
              <a:rPr lang="en-US" altLang="zh-CN" sz="2800" dirty="0" err="1"/>
              <a:t>μs</a:t>
            </a:r>
            <a:endParaRPr lang="zh-CN" altLang="en-US" sz="28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79E67CF-7798-4DCF-8D6B-15A042218F91}"/>
              </a:ext>
            </a:extLst>
          </p:cNvPr>
          <p:cNvSpPr txBox="1"/>
          <p:nvPr/>
        </p:nvSpPr>
        <p:spPr>
          <a:xfrm>
            <a:off x="5971371" y="4998797"/>
            <a:ext cx="3568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Total delay</a:t>
            </a:r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 = n ⨉ per packet</a:t>
            </a:r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 = 4 ⨉ 1.5 </a:t>
            </a:r>
            <a:r>
              <a:rPr lang="en-US" altLang="zh-CN" sz="2800" b="1" dirty="0" err="1">
                <a:solidFill>
                  <a:srgbClr val="C00000"/>
                </a:solidFill>
              </a:rPr>
              <a:t>μs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2800" b="1" dirty="0">
                <a:solidFill>
                  <a:srgbClr val="C00000"/>
                </a:solidFill>
              </a:rPr>
              <a:t> = 6 </a:t>
            </a:r>
            <a:r>
              <a:rPr lang="en-US" altLang="zh-CN" sz="2800" b="1" dirty="0" err="1">
                <a:solidFill>
                  <a:srgbClr val="C00000"/>
                </a:solidFill>
              </a:rPr>
              <a:t>μs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4AE80E-41BC-441F-AA83-F513BE0D7320}"/>
              </a:ext>
            </a:extLst>
          </p:cNvPr>
          <p:cNvSpPr/>
          <p:nvPr/>
        </p:nvSpPr>
        <p:spPr>
          <a:xfrm>
            <a:off x="3607235" y="2101718"/>
            <a:ext cx="400174" cy="646471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1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3622C9-C26F-464F-BEB0-21EDD876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27" name="副标题 4">
            <a:extLst>
              <a:ext uri="{FF2B5EF4-FFF2-40B4-BE49-F238E27FC236}">
                <a16:creationId xmlns:a16="http://schemas.microsoft.com/office/drawing/2014/main" id="{1C89AC32-2CCC-4EBE-8D64-4A218F60DEEA}"/>
              </a:ext>
            </a:extLst>
          </p:cNvPr>
          <p:cNvSpPr txBox="1">
            <a:spLocks/>
          </p:cNvSpPr>
          <p:nvPr/>
        </p:nvSpPr>
        <p:spPr>
          <a:xfrm>
            <a:off x="4519314" y="219490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28" name="副标题 4">
            <a:extLst>
              <a:ext uri="{FF2B5EF4-FFF2-40B4-BE49-F238E27FC236}">
                <a16:creationId xmlns:a16="http://schemas.microsoft.com/office/drawing/2014/main" id="{3DBCC91F-34F6-4138-BDAC-D765C7A6E659}"/>
              </a:ext>
            </a:extLst>
          </p:cNvPr>
          <p:cNvSpPr txBox="1">
            <a:spLocks/>
          </p:cNvSpPr>
          <p:nvPr/>
        </p:nvSpPr>
        <p:spPr>
          <a:xfrm>
            <a:off x="4519314" y="317094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29" name="副标题 4">
            <a:extLst>
              <a:ext uri="{FF2B5EF4-FFF2-40B4-BE49-F238E27FC236}">
                <a16:creationId xmlns:a16="http://schemas.microsoft.com/office/drawing/2014/main" id="{A746FEDE-DD6A-440A-94F5-2000753413DC}"/>
              </a:ext>
            </a:extLst>
          </p:cNvPr>
          <p:cNvSpPr txBox="1">
            <a:spLocks/>
          </p:cNvSpPr>
          <p:nvPr/>
        </p:nvSpPr>
        <p:spPr>
          <a:xfrm>
            <a:off x="4519314" y="413036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30" name="副标题 4">
            <a:extLst>
              <a:ext uri="{FF2B5EF4-FFF2-40B4-BE49-F238E27FC236}">
                <a16:creationId xmlns:a16="http://schemas.microsoft.com/office/drawing/2014/main" id="{CE149414-3380-4EFF-8345-73A864843260}"/>
              </a:ext>
            </a:extLst>
          </p:cNvPr>
          <p:cNvSpPr txBox="1">
            <a:spLocks/>
          </p:cNvSpPr>
          <p:nvPr/>
        </p:nvSpPr>
        <p:spPr>
          <a:xfrm>
            <a:off x="4519314" y="508959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821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副标题 4">
                <a:extLst>
                  <a:ext uri="{FF2B5EF4-FFF2-40B4-BE49-F238E27FC236}">
                    <a16:creationId xmlns:a16="http://schemas.microsoft.com/office/drawing/2014/main" id="{530D3E08-F955-43D3-BC60-BA131C28AF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898" y="1476122"/>
                <a:ext cx="7634654" cy="19528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4800" dirty="0">
                    <a:solidFill>
                      <a:srgbClr val="000000"/>
                    </a:solidFill>
                    <a:latin typeface="ArialMT"/>
                  </a:rPr>
                  <a:t>servicing delay = </a:t>
                </a:r>
                <a14:m>
                  <m:oMath xmlns:m="http://schemas.openxmlformats.org/officeDocument/2006/math">
                    <m:r>
                      <a:rPr lang="en-US" altLang="zh-CN" sz="7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7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7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zh-CN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7" name="副标题 4">
                <a:extLst>
                  <a:ext uri="{FF2B5EF4-FFF2-40B4-BE49-F238E27FC236}">
                    <a16:creationId xmlns:a16="http://schemas.microsoft.com/office/drawing/2014/main" id="{530D3E08-F955-43D3-BC60-BA131C28A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98" y="1476122"/>
                <a:ext cx="7634654" cy="1952878"/>
              </a:xfrm>
              <a:prstGeom prst="rect">
                <a:avLst/>
              </a:prstGeom>
              <a:blipFill>
                <a:blip r:embed="rId3"/>
                <a:stretch>
                  <a:fillRect l="-3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8604472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89717333-7176-40BE-91B6-51894A1D3236}"/>
              </a:ext>
            </a:extLst>
          </p:cNvPr>
          <p:cNvSpPr txBox="1">
            <a:spLocks/>
          </p:cNvSpPr>
          <p:nvPr/>
        </p:nvSpPr>
        <p:spPr>
          <a:xfrm>
            <a:off x="1363334" y="3429000"/>
            <a:ext cx="4658775" cy="25186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Where</a:t>
            </a: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- number of hosts</a:t>
            </a: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P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- bytes sent(upper bound)</a:t>
            </a: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R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- edge speed</a:t>
            </a:r>
            <a:endParaRPr lang="en-US" altLang="zh-CN" sz="1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5257BA-D960-4388-90A3-779B46D4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9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ç¸å³å¾ç">
            <a:extLst>
              <a:ext uri="{FF2B5EF4-FFF2-40B4-BE49-F238E27FC236}">
                <a16:creationId xmlns:a16="http://schemas.microsoft.com/office/drawing/2014/main" id="{E5F04375-1175-4FB1-8BFD-0D19B6832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3931346"/>
            <a:ext cx="2549770" cy="29341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副标题 4">
            <a:extLst>
              <a:ext uri="{FF2B5EF4-FFF2-40B4-BE49-F238E27FC236}">
                <a16:creationId xmlns:a16="http://schemas.microsoft.com/office/drawing/2014/main" id="{530D3E08-F955-43D3-BC60-BA131C28AF78}"/>
              </a:ext>
            </a:extLst>
          </p:cNvPr>
          <p:cNvSpPr txBox="1">
            <a:spLocks/>
          </p:cNvSpPr>
          <p:nvPr/>
        </p:nvSpPr>
        <p:spPr>
          <a:xfrm>
            <a:off x="2549769" y="1913367"/>
            <a:ext cx="5416235" cy="3337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- Commodity hardware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- Static network topology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- Single administrative domain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- Some level of cooperation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- Statistically Multiplexed(</a:t>
            </a:r>
            <a:r>
              <a:rPr lang="zh-CN" altLang="en-US" sz="2800" dirty="0">
                <a:solidFill>
                  <a:srgbClr val="000000"/>
                </a:solidFill>
                <a:latin typeface="ArialMT"/>
              </a:rPr>
              <a:t>复用</a:t>
            </a:r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)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8" name="副标题 4">
            <a:extLst>
              <a:ext uri="{FF2B5EF4-FFF2-40B4-BE49-F238E27FC236}">
                <a16:creationId xmlns:a16="http://schemas.microsoft.com/office/drawing/2014/main" id="{181A88BC-5F7D-44AB-893F-9A396D685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1824" y="1407622"/>
            <a:ext cx="5002823" cy="99353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altLang="zh-CN" sz="3600" b="1" dirty="0">
                <a:solidFill>
                  <a:srgbClr val="000000"/>
                </a:solidFill>
                <a:latin typeface="ArialMT"/>
              </a:rPr>
              <a:t>Datacenter Networks</a:t>
            </a:r>
            <a:br>
              <a:rPr lang="en-US" altLang="zh-CN" sz="1600" dirty="0">
                <a:solidFill>
                  <a:srgbClr val="000000"/>
                </a:solidFill>
                <a:latin typeface="ArialMT"/>
              </a:rPr>
            </a:br>
            <a:br>
              <a:rPr lang="en-US" altLang="zh-CN" sz="1600" dirty="0">
                <a:solidFill>
                  <a:srgbClr val="000000"/>
                </a:solidFill>
                <a:latin typeface="ArialMT"/>
              </a:rPr>
            </a:br>
            <a:endParaRPr lang="en-US" altLang="zh-CN" sz="1500" dirty="0">
              <a:solidFill>
                <a:srgbClr val="000000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3783090" cy="892908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Background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CF0A892-6D80-43A0-BA92-F85475A4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265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8604472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Rate-Limiting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89717333-7176-40BE-91B6-51894A1D3236}"/>
              </a:ext>
            </a:extLst>
          </p:cNvPr>
          <p:cNvSpPr txBox="1">
            <a:spLocks/>
          </p:cNvSpPr>
          <p:nvPr/>
        </p:nvSpPr>
        <p:spPr>
          <a:xfrm>
            <a:off x="6915696" y="3124653"/>
            <a:ext cx="2057400" cy="8929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600" b="1" dirty="0"/>
              <a:t>Network</a:t>
            </a:r>
          </a:p>
          <a:p>
            <a:pPr algn="l"/>
            <a:r>
              <a:rPr lang="en-US" altLang="zh-CN" sz="3600" b="1" dirty="0"/>
              <a:t>Epoch</a:t>
            </a:r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id="{8935AA70-3C0B-4E26-BE31-E8D9BFE7825C}"/>
              </a:ext>
            </a:extLst>
          </p:cNvPr>
          <p:cNvSpPr txBox="1">
            <a:spLocks/>
          </p:cNvSpPr>
          <p:nvPr/>
        </p:nvSpPr>
        <p:spPr>
          <a:xfrm>
            <a:off x="1285875" y="1669528"/>
            <a:ext cx="4604266" cy="3242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  <a:spcBef>
                <a:spcPts val="2400"/>
              </a:spcBef>
            </a:pPr>
            <a:r>
              <a:rPr lang="en-US" altLang="zh-CN" sz="3600" dirty="0"/>
              <a:t>1. Network is idle</a:t>
            </a:r>
            <a:br>
              <a:rPr lang="en-US" altLang="zh-CN" sz="3600" dirty="0"/>
            </a:br>
            <a:r>
              <a:rPr lang="en-US" altLang="zh-CN" sz="3600" dirty="0"/>
              <a:t>2. Hosts send ≤ P bytes</a:t>
            </a:r>
            <a:br>
              <a:rPr lang="en-US" altLang="zh-CN" sz="3600" dirty="0"/>
            </a:br>
            <a:r>
              <a:rPr lang="en-US" altLang="zh-CN" sz="3600" dirty="0"/>
              <a:t>3. Wait ( n x P / R ) secs</a:t>
            </a:r>
            <a:br>
              <a:rPr lang="en-US" altLang="zh-CN" sz="3600" dirty="0"/>
            </a:br>
            <a:r>
              <a:rPr lang="en-US" altLang="zh-CN" sz="3600" dirty="0"/>
              <a:t>4. </a:t>
            </a:r>
            <a:r>
              <a:rPr lang="en-US" altLang="zh-CN" sz="3600" dirty="0" err="1"/>
              <a:t>Goto</a:t>
            </a:r>
            <a:r>
              <a:rPr lang="en-US" altLang="zh-CN" sz="3600" dirty="0"/>
              <a:t> 1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358915-B508-459E-9EBD-60CB6C60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24D372AD-A279-489A-9D0B-AC4C55ECAB88}"/>
              </a:ext>
            </a:extLst>
          </p:cNvPr>
          <p:cNvSpPr/>
          <p:nvPr/>
        </p:nvSpPr>
        <p:spPr>
          <a:xfrm>
            <a:off x="5846619" y="2028606"/>
            <a:ext cx="611331" cy="3380788"/>
          </a:xfrm>
          <a:prstGeom prst="righ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390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E3DCC4-7883-4BB0-9CF1-DBE247670318}"/>
              </a:ext>
            </a:extLst>
          </p:cNvPr>
          <p:cNvGrpSpPr/>
          <p:nvPr/>
        </p:nvGrpSpPr>
        <p:grpSpPr>
          <a:xfrm>
            <a:off x="1129391" y="2423451"/>
            <a:ext cx="3331773" cy="2900085"/>
            <a:chOff x="1495750" y="2488103"/>
            <a:chExt cx="3685850" cy="290008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2594BED-54A5-46CB-A4E0-A577EF0ED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2488103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30A71F3-E396-480D-91FA-346EAF3C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3464145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6197BC3-9A67-455A-8B39-206FD4D1D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4426380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7B84473-48F9-4384-BCBA-45A155793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5385182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Synchronization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4446570" y="1814948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2758875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2758875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2758875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2758875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212446" y="3940122"/>
            <a:ext cx="161999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4687495" y="5991692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E56AC03-EF6B-48C4-97D7-C4E8BC431E68}"/>
              </a:ext>
            </a:extLst>
          </p:cNvPr>
          <p:cNvCxnSpPr>
            <a:cxnSpLocks/>
          </p:cNvCxnSpPr>
          <p:nvPr/>
        </p:nvCxnSpPr>
        <p:spPr>
          <a:xfrm>
            <a:off x="1285875" y="1763517"/>
            <a:ext cx="286550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41876BF-2A2A-4268-9E34-7A97AB37FB2E}"/>
              </a:ext>
            </a:extLst>
          </p:cNvPr>
          <p:cNvCxnSpPr>
            <a:cxnSpLocks/>
          </p:cNvCxnSpPr>
          <p:nvPr/>
        </p:nvCxnSpPr>
        <p:spPr>
          <a:xfrm>
            <a:off x="1285875" y="1593922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A19EAD1-3FB0-4CDC-8D76-BC8A84C04B21}"/>
              </a:ext>
            </a:extLst>
          </p:cNvPr>
          <p:cNvCxnSpPr>
            <a:cxnSpLocks/>
          </p:cNvCxnSpPr>
          <p:nvPr/>
        </p:nvCxnSpPr>
        <p:spPr>
          <a:xfrm>
            <a:off x="4151376" y="1605735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7EE4AE9-DA0E-4179-B11C-5CCBB3DCC87E}"/>
              </a:ext>
            </a:extLst>
          </p:cNvPr>
          <p:cNvSpPr/>
          <p:nvPr/>
        </p:nvSpPr>
        <p:spPr>
          <a:xfrm>
            <a:off x="2274951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E1D6540-93A5-4489-8F4B-22AB41E5E11D}"/>
              </a:ext>
            </a:extLst>
          </p:cNvPr>
          <p:cNvSpPr/>
          <p:nvPr/>
        </p:nvSpPr>
        <p:spPr>
          <a:xfrm>
            <a:off x="2274951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B197FA-D36F-406E-88CF-E053F7C50515}"/>
              </a:ext>
            </a:extLst>
          </p:cNvPr>
          <p:cNvSpPr/>
          <p:nvPr/>
        </p:nvSpPr>
        <p:spPr>
          <a:xfrm>
            <a:off x="2274951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C7ECED-2394-4849-B661-F53A66DA7C64}"/>
              </a:ext>
            </a:extLst>
          </p:cNvPr>
          <p:cNvSpPr/>
          <p:nvPr/>
        </p:nvSpPr>
        <p:spPr>
          <a:xfrm>
            <a:off x="2274951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C29FDD8-E57E-42E9-A969-7EE336F301EC}"/>
              </a:ext>
            </a:extLst>
          </p:cNvPr>
          <p:cNvCxnSpPr>
            <a:cxnSpLocks/>
          </p:cNvCxnSpPr>
          <p:nvPr/>
        </p:nvCxnSpPr>
        <p:spPr>
          <a:xfrm flipV="1">
            <a:off x="4151376" y="2023374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6F18752-6743-4B10-9C5B-916C476CEC02}"/>
              </a:ext>
            </a:extLst>
          </p:cNvPr>
          <p:cNvCxnSpPr>
            <a:cxnSpLocks/>
          </p:cNvCxnSpPr>
          <p:nvPr/>
        </p:nvCxnSpPr>
        <p:spPr>
          <a:xfrm flipV="1">
            <a:off x="4151376" y="2999222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A404AE2-FBE0-4F32-B280-92B2443AAFFC}"/>
              </a:ext>
            </a:extLst>
          </p:cNvPr>
          <p:cNvCxnSpPr>
            <a:cxnSpLocks/>
          </p:cNvCxnSpPr>
          <p:nvPr/>
        </p:nvCxnSpPr>
        <p:spPr>
          <a:xfrm flipV="1">
            <a:off x="4151376" y="3975070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67B8E40-36DB-4A82-8CE4-C5EE7556BD7C}"/>
              </a:ext>
            </a:extLst>
          </p:cNvPr>
          <p:cNvCxnSpPr>
            <a:cxnSpLocks/>
          </p:cNvCxnSpPr>
          <p:nvPr/>
        </p:nvCxnSpPr>
        <p:spPr>
          <a:xfrm flipV="1">
            <a:off x="4151376" y="4950919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D11937B-56BA-4669-8517-641667FABDBE}"/>
              </a:ext>
            </a:extLst>
          </p:cNvPr>
          <p:cNvCxnSpPr>
            <a:cxnSpLocks/>
          </p:cNvCxnSpPr>
          <p:nvPr/>
        </p:nvCxnSpPr>
        <p:spPr>
          <a:xfrm>
            <a:off x="1285875" y="1564699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B30CC27-90A2-4A60-B519-CE1D2A27B516}"/>
              </a:ext>
            </a:extLst>
          </p:cNvPr>
          <p:cNvCxnSpPr>
            <a:cxnSpLocks/>
          </p:cNvCxnSpPr>
          <p:nvPr/>
        </p:nvCxnSpPr>
        <p:spPr>
          <a:xfrm flipV="1">
            <a:off x="1285875" y="1982338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24EFCDC-3131-4AA2-9143-F7D1A87A8D00}"/>
              </a:ext>
            </a:extLst>
          </p:cNvPr>
          <p:cNvCxnSpPr>
            <a:cxnSpLocks/>
          </p:cNvCxnSpPr>
          <p:nvPr/>
        </p:nvCxnSpPr>
        <p:spPr>
          <a:xfrm flipV="1">
            <a:off x="1285875" y="2958186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911DE94-D64C-49E7-B6A2-638B5679454F}"/>
              </a:ext>
            </a:extLst>
          </p:cNvPr>
          <p:cNvCxnSpPr>
            <a:cxnSpLocks/>
          </p:cNvCxnSpPr>
          <p:nvPr/>
        </p:nvCxnSpPr>
        <p:spPr>
          <a:xfrm flipV="1">
            <a:off x="1285875" y="3934034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D1AA5E5-3D3E-4398-A07C-91EDF7F2C4DE}"/>
              </a:ext>
            </a:extLst>
          </p:cNvPr>
          <p:cNvCxnSpPr>
            <a:cxnSpLocks/>
          </p:cNvCxnSpPr>
          <p:nvPr/>
        </p:nvCxnSpPr>
        <p:spPr>
          <a:xfrm flipV="1">
            <a:off x="1285875" y="4909883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69C30B5-E702-4A7E-9148-39C1C55CB01E}"/>
              </a:ext>
            </a:extLst>
          </p:cNvPr>
          <p:cNvGrpSpPr/>
          <p:nvPr/>
        </p:nvGrpSpPr>
        <p:grpSpPr>
          <a:xfrm>
            <a:off x="2718625" y="1593922"/>
            <a:ext cx="0" cy="4214878"/>
            <a:chOff x="2724721" y="1605735"/>
            <a:chExt cx="0" cy="4214878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85BD895-9304-402B-B1F8-D51443BAD04E}"/>
                </a:ext>
              </a:extLst>
            </p:cNvPr>
            <p:cNvCxnSpPr>
              <a:cxnSpLocks/>
            </p:cNvCxnSpPr>
            <p:nvPr/>
          </p:nvCxnSpPr>
          <p:spPr>
            <a:xfrm>
              <a:off x="2724721" y="1605735"/>
              <a:ext cx="0" cy="31148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0C446E0A-A7F0-42E1-8794-6414C009D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2023374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73E9B95F-86BD-431F-B433-FE4ADFBD2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2999222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397B03A-6B2A-4BEF-9C0C-ADA9307C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3975070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8E2DE1F0-5CD5-4D17-8C11-A43B9681C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4950919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副标题 4">
            <a:extLst>
              <a:ext uri="{FF2B5EF4-FFF2-40B4-BE49-F238E27FC236}">
                <a16:creationId xmlns:a16="http://schemas.microsoft.com/office/drawing/2014/main" id="{3D4A55CA-7F22-45C9-9795-BD59C312020A}"/>
              </a:ext>
            </a:extLst>
          </p:cNvPr>
          <p:cNvSpPr txBox="1">
            <a:spLocks/>
          </p:cNvSpPr>
          <p:nvPr/>
        </p:nvSpPr>
        <p:spPr>
          <a:xfrm>
            <a:off x="1451019" y="1254929"/>
            <a:ext cx="1267607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Epoch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52" name="副标题 4">
            <a:extLst>
              <a:ext uri="{FF2B5EF4-FFF2-40B4-BE49-F238E27FC236}">
                <a16:creationId xmlns:a16="http://schemas.microsoft.com/office/drawing/2014/main" id="{1FE3C6E5-D008-4B50-9EF7-9C79B51E6857}"/>
              </a:ext>
            </a:extLst>
          </p:cNvPr>
          <p:cNvSpPr txBox="1">
            <a:spLocks/>
          </p:cNvSpPr>
          <p:nvPr/>
        </p:nvSpPr>
        <p:spPr>
          <a:xfrm>
            <a:off x="2855752" y="1251244"/>
            <a:ext cx="1267607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Epoch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31" name="灯片编号占位符 30">
            <a:extLst>
              <a:ext uri="{FF2B5EF4-FFF2-40B4-BE49-F238E27FC236}">
                <a16:creationId xmlns:a16="http://schemas.microsoft.com/office/drawing/2014/main" id="{2BE196B7-7881-4F68-AB24-6538484F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8" name="副标题 4">
            <a:extLst>
              <a:ext uri="{FF2B5EF4-FFF2-40B4-BE49-F238E27FC236}">
                <a16:creationId xmlns:a16="http://schemas.microsoft.com/office/drawing/2014/main" id="{1A5EF4DB-C3E9-4BA6-9F13-2DF79A7749AA}"/>
              </a:ext>
            </a:extLst>
          </p:cNvPr>
          <p:cNvSpPr txBox="1">
            <a:spLocks/>
          </p:cNvSpPr>
          <p:nvPr/>
        </p:nvSpPr>
        <p:spPr>
          <a:xfrm>
            <a:off x="4471188" y="219490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9" name="副标题 4">
            <a:extLst>
              <a:ext uri="{FF2B5EF4-FFF2-40B4-BE49-F238E27FC236}">
                <a16:creationId xmlns:a16="http://schemas.microsoft.com/office/drawing/2014/main" id="{55AF1FE5-7161-42CA-9AE0-21D3F96A741E}"/>
              </a:ext>
            </a:extLst>
          </p:cNvPr>
          <p:cNvSpPr txBox="1">
            <a:spLocks/>
          </p:cNvSpPr>
          <p:nvPr/>
        </p:nvSpPr>
        <p:spPr>
          <a:xfrm>
            <a:off x="4471188" y="317094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0" name="副标题 4">
            <a:extLst>
              <a:ext uri="{FF2B5EF4-FFF2-40B4-BE49-F238E27FC236}">
                <a16:creationId xmlns:a16="http://schemas.microsoft.com/office/drawing/2014/main" id="{C3E553D2-9D36-4F8A-8150-0959C900B5DC}"/>
              </a:ext>
            </a:extLst>
          </p:cNvPr>
          <p:cNvSpPr txBox="1">
            <a:spLocks/>
          </p:cNvSpPr>
          <p:nvPr/>
        </p:nvSpPr>
        <p:spPr>
          <a:xfrm>
            <a:off x="4471188" y="413036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1" name="副标题 4">
            <a:extLst>
              <a:ext uri="{FF2B5EF4-FFF2-40B4-BE49-F238E27FC236}">
                <a16:creationId xmlns:a16="http://schemas.microsoft.com/office/drawing/2014/main" id="{20A07942-EEF2-4662-B3D1-46CF15E1CE21}"/>
              </a:ext>
            </a:extLst>
          </p:cNvPr>
          <p:cNvSpPr txBox="1">
            <a:spLocks/>
          </p:cNvSpPr>
          <p:nvPr/>
        </p:nvSpPr>
        <p:spPr>
          <a:xfrm>
            <a:off x="4471188" y="508959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25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E3DCC4-7883-4BB0-9CF1-DBE247670318}"/>
              </a:ext>
            </a:extLst>
          </p:cNvPr>
          <p:cNvGrpSpPr/>
          <p:nvPr/>
        </p:nvGrpSpPr>
        <p:grpSpPr>
          <a:xfrm>
            <a:off x="1129391" y="2423451"/>
            <a:ext cx="3331773" cy="2900085"/>
            <a:chOff x="1495750" y="2488103"/>
            <a:chExt cx="3685850" cy="290008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2594BED-54A5-46CB-A4E0-A577EF0ED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2488103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30A71F3-E396-480D-91FA-346EAF3C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3464145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6197BC3-9A67-455A-8B39-206FD4D1D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4426380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7B84473-48F9-4384-BCBA-45A155793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5385182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4446570" y="1814948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2758875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2758875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2758875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2758875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212445" y="3940122"/>
            <a:ext cx="162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4687495" y="5991692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E56AC03-EF6B-48C4-97D7-C4E8BC431E68}"/>
              </a:ext>
            </a:extLst>
          </p:cNvPr>
          <p:cNvCxnSpPr>
            <a:cxnSpLocks/>
          </p:cNvCxnSpPr>
          <p:nvPr/>
        </p:nvCxnSpPr>
        <p:spPr>
          <a:xfrm>
            <a:off x="1285875" y="1763517"/>
            <a:ext cx="286550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41876BF-2A2A-4268-9E34-7A97AB37FB2E}"/>
              </a:ext>
            </a:extLst>
          </p:cNvPr>
          <p:cNvCxnSpPr>
            <a:cxnSpLocks/>
          </p:cNvCxnSpPr>
          <p:nvPr/>
        </p:nvCxnSpPr>
        <p:spPr>
          <a:xfrm>
            <a:off x="1285875" y="1593922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A19EAD1-3FB0-4CDC-8D76-BC8A84C04B21}"/>
              </a:ext>
            </a:extLst>
          </p:cNvPr>
          <p:cNvCxnSpPr>
            <a:cxnSpLocks/>
          </p:cNvCxnSpPr>
          <p:nvPr/>
        </p:nvCxnSpPr>
        <p:spPr>
          <a:xfrm>
            <a:off x="4151376" y="1605735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7EE4AE9-DA0E-4179-B11C-5CCBB3DCC87E}"/>
              </a:ext>
            </a:extLst>
          </p:cNvPr>
          <p:cNvSpPr/>
          <p:nvPr/>
        </p:nvSpPr>
        <p:spPr>
          <a:xfrm>
            <a:off x="2274951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E1D6540-93A5-4489-8F4B-22AB41E5E11D}"/>
              </a:ext>
            </a:extLst>
          </p:cNvPr>
          <p:cNvSpPr/>
          <p:nvPr/>
        </p:nvSpPr>
        <p:spPr>
          <a:xfrm>
            <a:off x="2274951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B197FA-D36F-406E-88CF-E053F7C50515}"/>
              </a:ext>
            </a:extLst>
          </p:cNvPr>
          <p:cNvSpPr/>
          <p:nvPr/>
        </p:nvSpPr>
        <p:spPr>
          <a:xfrm>
            <a:off x="2274951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C7ECED-2394-4849-B661-F53A66DA7C64}"/>
              </a:ext>
            </a:extLst>
          </p:cNvPr>
          <p:cNvSpPr/>
          <p:nvPr/>
        </p:nvSpPr>
        <p:spPr>
          <a:xfrm>
            <a:off x="2274951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C29FDD8-E57E-42E9-A969-7EE336F301EC}"/>
              </a:ext>
            </a:extLst>
          </p:cNvPr>
          <p:cNvCxnSpPr>
            <a:cxnSpLocks/>
          </p:cNvCxnSpPr>
          <p:nvPr/>
        </p:nvCxnSpPr>
        <p:spPr>
          <a:xfrm flipV="1">
            <a:off x="4151376" y="2023374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6F18752-6743-4B10-9C5B-916C476CEC02}"/>
              </a:ext>
            </a:extLst>
          </p:cNvPr>
          <p:cNvCxnSpPr>
            <a:cxnSpLocks/>
          </p:cNvCxnSpPr>
          <p:nvPr/>
        </p:nvCxnSpPr>
        <p:spPr>
          <a:xfrm flipV="1">
            <a:off x="4151376" y="2999222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A404AE2-FBE0-4F32-B280-92B2443AAFFC}"/>
              </a:ext>
            </a:extLst>
          </p:cNvPr>
          <p:cNvCxnSpPr>
            <a:cxnSpLocks/>
          </p:cNvCxnSpPr>
          <p:nvPr/>
        </p:nvCxnSpPr>
        <p:spPr>
          <a:xfrm flipV="1">
            <a:off x="4151376" y="3975070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67B8E40-36DB-4A82-8CE4-C5EE7556BD7C}"/>
              </a:ext>
            </a:extLst>
          </p:cNvPr>
          <p:cNvCxnSpPr>
            <a:cxnSpLocks/>
          </p:cNvCxnSpPr>
          <p:nvPr/>
        </p:nvCxnSpPr>
        <p:spPr>
          <a:xfrm flipV="1">
            <a:off x="4151376" y="4950919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D11937B-56BA-4669-8517-641667FABDBE}"/>
              </a:ext>
            </a:extLst>
          </p:cNvPr>
          <p:cNvCxnSpPr>
            <a:cxnSpLocks/>
          </p:cNvCxnSpPr>
          <p:nvPr/>
        </p:nvCxnSpPr>
        <p:spPr>
          <a:xfrm>
            <a:off x="1285875" y="1564699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B30CC27-90A2-4A60-B519-CE1D2A27B516}"/>
              </a:ext>
            </a:extLst>
          </p:cNvPr>
          <p:cNvCxnSpPr>
            <a:cxnSpLocks/>
          </p:cNvCxnSpPr>
          <p:nvPr/>
        </p:nvCxnSpPr>
        <p:spPr>
          <a:xfrm flipV="1">
            <a:off x="1285875" y="1982338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24EFCDC-3131-4AA2-9143-F7D1A87A8D00}"/>
              </a:ext>
            </a:extLst>
          </p:cNvPr>
          <p:cNvCxnSpPr>
            <a:cxnSpLocks/>
          </p:cNvCxnSpPr>
          <p:nvPr/>
        </p:nvCxnSpPr>
        <p:spPr>
          <a:xfrm flipV="1">
            <a:off x="1285875" y="2958186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911DE94-D64C-49E7-B6A2-638B5679454F}"/>
              </a:ext>
            </a:extLst>
          </p:cNvPr>
          <p:cNvCxnSpPr>
            <a:cxnSpLocks/>
          </p:cNvCxnSpPr>
          <p:nvPr/>
        </p:nvCxnSpPr>
        <p:spPr>
          <a:xfrm flipV="1">
            <a:off x="1285875" y="3934034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D1AA5E5-3D3E-4398-A07C-91EDF7F2C4DE}"/>
              </a:ext>
            </a:extLst>
          </p:cNvPr>
          <p:cNvCxnSpPr>
            <a:cxnSpLocks/>
          </p:cNvCxnSpPr>
          <p:nvPr/>
        </p:nvCxnSpPr>
        <p:spPr>
          <a:xfrm flipV="1">
            <a:off x="1285875" y="4909883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69C30B5-E702-4A7E-9148-39C1C55CB01E}"/>
              </a:ext>
            </a:extLst>
          </p:cNvPr>
          <p:cNvGrpSpPr/>
          <p:nvPr/>
        </p:nvGrpSpPr>
        <p:grpSpPr>
          <a:xfrm>
            <a:off x="2718625" y="1593922"/>
            <a:ext cx="0" cy="4214878"/>
            <a:chOff x="2724721" y="1605735"/>
            <a:chExt cx="0" cy="4214878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85BD895-9304-402B-B1F8-D51443BAD04E}"/>
                </a:ext>
              </a:extLst>
            </p:cNvPr>
            <p:cNvCxnSpPr>
              <a:cxnSpLocks/>
            </p:cNvCxnSpPr>
            <p:nvPr/>
          </p:nvCxnSpPr>
          <p:spPr>
            <a:xfrm>
              <a:off x="2724721" y="1605735"/>
              <a:ext cx="0" cy="31148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0C446E0A-A7F0-42E1-8794-6414C009D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2023374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73E9B95F-86BD-431F-B433-FE4ADFBD2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2999222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397B03A-6B2A-4BEF-9C0C-ADA9307C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3975070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8E2DE1F0-5CD5-4D17-8C11-A43B9681C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4950919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副标题 4">
            <a:extLst>
              <a:ext uri="{FF2B5EF4-FFF2-40B4-BE49-F238E27FC236}">
                <a16:creationId xmlns:a16="http://schemas.microsoft.com/office/drawing/2014/main" id="{3D4A55CA-7F22-45C9-9795-BD59C312020A}"/>
              </a:ext>
            </a:extLst>
          </p:cNvPr>
          <p:cNvSpPr txBox="1">
            <a:spLocks/>
          </p:cNvSpPr>
          <p:nvPr/>
        </p:nvSpPr>
        <p:spPr>
          <a:xfrm>
            <a:off x="1451019" y="1254929"/>
            <a:ext cx="1267607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Epoch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52" name="副标题 4">
            <a:extLst>
              <a:ext uri="{FF2B5EF4-FFF2-40B4-BE49-F238E27FC236}">
                <a16:creationId xmlns:a16="http://schemas.microsoft.com/office/drawing/2014/main" id="{1FE3C6E5-D008-4B50-9EF7-9C79B51E6857}"/>
              </a:ext>
            </a:extLst>
          </p:cNvPr>
          <p:cNvSpPr txBox="1">
            <a:spLocks/>
          </p:cNvSpPr>
          <p:nvPr/>
        </p:nvSpPr>
        <p:spPr>
          <a:xfrm>
            <a:off x="2855752" y="1251244"/>
            <a:ext cx="1267607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Epoch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F40604E-F4E6-481B-8C31-18175A7A6707}"/>
              </a:ext>
            </a:extLst>
          </p:cNvPr>
          <p:cNvSpPr/>
          <p:nvPr/>
        </p:nvSpPr>
        <p:spPr>
          <a:xfrm>
            <a:off x="2717453" y="2026083"/>
            <a:ext cx="1440738" cy="3960000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A7941ABA-6CF8-4C2F-BE16-DF49A9C922D6}"/>
              </a:ext>
            </a:extLst>
          </p:cNvPr>
          <p:cNvSpPr txBox="1">
            <a:spLocks/>
          </p:cNvSpPr>
          <p:nvPr/>
        </p:nvSpPr>
        <p:spPr>
          <a:xfrm>
            <a:off x="2618685" y="6158959"/>
            <a:ext cx="1741739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4 packets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C17AE4-4033-420E-8C90-C80455DA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3E7EAA1A-3DB4-49A8-8F8D-269CD8622C5C}"/>
              </a:ext>
            </a:extLst>
          </p:cNvPr>
          <p:cNvSpPr txBox="1">
            <a:spLocks/>
          </p:cNvSpPr>
          <p:nvPr/>
        </p:nvSpPr>
        <p:spPr>
          <a:xfrm>
            <a:off x="4471188" y="219490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8" name="副标题 4">
            <a:extLst>
              <a:ext uri="{FF2B5EF4-FFF2-40B4-BE49-F238E27FC236}">
                <a16:creationId xmlns:a16="http://schemas.microsoft.com/office/drawing/2014/main" id="{CCC66D32-E53F-4ACA-A595-33490314561E}"/>
              </a:ext>
            </a:extLst>
          </p:cNvPr>
          <p:cNvSpPr txBox="1">
            <a:spLocks/>
          </p:cNvSpPr>
          <p:nvPr/>
        </p:nvSpPr>
        <p:spPr>
          <a:xfrm>
            <a:off x="4471188" y="317094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9" name="副标题 4">
            <a:extLst>
              <a:ext uri="{FF2B5EF4-FFF2-40B4-BE49-F238E27FC236}">
                <a16:creationId xmlns:a16="http://schemas.microsoft.com/office/drawing/2014/main" id="{5E1B15D4-34DB-4FA3-8CB1-2B595ADB6BEA}"/>
              </a:ext>
            </a:extLst>
          </p:cNvPr>
          <p:cNvSpPr txBox="1">
            <a:spLocks/>
          </p:cNvSpPr>
          <p:nvPr/>
        </p:nvSpPr>
        <p:spPr>
          <a:xfrm>
            <a:off x="4471188" y="413036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0" name="副标题 4">
            <a:extLst>
              <a:ext uri="{FF2B5EF4-FFF2-40B4-BE49-F238E27FC236}">
                <a16:creationId xmlns:a16="http://schemas.microsoft.com/office/drawing/2014/main" id="{988B7EA0-0422-478C-B2D6-65DA6D6C59B1}"/>
              </a:ext>
            </a:extLst>
          </p:cNvPr>
          <p:cNvSpPr txBox="1">
            <a:spLocks/>
          </p:cNvSpPr>
          <p:nvPr/>
        </p:nvSpPr>
        <p:spPr>
          <a:xfrm>
            <a:off x="4471188" y="508959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82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8E3DCC4-7883-4BB0-9CF1-DBE247670318}"/>
              </a:ext>
            </a:extLst>
          </p:cNvPr>
          <p:cNvGrpSpPr/>
          <p:nvPr/>
        </p:nvGrpSpPr>
        <p:grpSpPr>
          <a:xfrm>
            <a:off x="1129391" y="2423451"/>
            <a:ext cx="3331773" cy="2900085"/>
            <a:chOff x="1495750" y="2488103"/>
            <a:chExt cx="3685850" cy="290008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82594BED-54A5-46CB-A4E0-A577EF0ED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2488103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D30A71F3-E396-480D-91FA-346EAF3CA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3464145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66197BC3-9A67-455A-8B39-206FD4D1D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4426380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7B84473-48F9-4384-BCBA-45A155793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750" y="5385182"/>
              <a:ext cx="3685850" cy="300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4446570" y="1814948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2758875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2758875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2758875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2758875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212445" y="3940122"/>
            <a:ext cx="162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4687495" y="5991692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E56AC03-EF6B-48C4-97D7-C4E8BC431E68}"/>
              </a:ext>
            </a:extLst>
          </p:cNvPr>
          <p:cNvCxnSpPr>
            <a:cxnSpLocks/>
          </p:cNvCxnSpPr>
          <p:nvPr/>
        </p:nvCxnSpPr>
        <p:spPr>
          <a:xfrm>
            <a:off x="1285875" y="1763517"/>
            <a:ext cx="286550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41876BF-2A2A-4268-9E34-7A97AB37FB2E}"/>
              </a:ext>
            </a:extLst>
          </p:cNvPr>
          <p:cNvCxnSpPr>
            <a:cxnSpLocks/>
          </p:cNvCxnSpPr>
          <p:nvPr/>
        </p:nvCxnSpPr>
        <p:spPr>
          <a:xfrm>
            <a:off x="1285875" y="1593922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A19EAD1-3FB0-4CDC-8D76-BC8A84C04B21}"/>
              </a:ext>
            </a:extLst>
          </p:cNvPr>
          <p:cNvCxnSpPr>
            <a:cxnSpLocks/>
          </p:cNvCxnSpPr>
          <p:nvPr/>
        </p:nvCxnSpPr>
        <p:spPr>
          <a:xfrm>
            <a:off x="4151376" y="1605735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7EE4AE9-DA0E-4179-B11C-5CCBB3DCC87E}"/>
              </a:ext>
            </a:extLst>
          </p:cNvPr>
          <p:cNvSpPr/>
          <p:nvPr/>
        </p:nvSpPr>
        <p:spPr>
          <a:xfrm>
            <a:off x="2274951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E1D6540-93A5-4489-8F4B-22AB41E5E11D}"/>
              </a:ext>
            </a:extLst>
          </p:cNvPr>
          <p:cNvSpPr/>
          <p:nvPr/>
        </p:nvSpPr>
        <p:spPr>
          <a:xfrm>
            <a:off x="2274951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B197FA-D36F-406E-88CF-E053F7C50515}"/>
              </a:ext>
            </a:extLst>
          </p:cNvPr>
          <p:cNvSpPr/>
          <p:nvPr/>
        </p:nvSpPr>
        <p:spPr>
          <a:xfrm>
            <a:off x="2274951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C7ECED-2394-4849-B661-F53A66DA7C64}"/>
              </a:ext>
            </a:extLst>
          </p:cNvPr>
          <p:cNvSpPr/>
          <p:nvPr/>
        </p:nvSpPr>
        <p:spPr>
          <a:xfrm>
            <a:off x="2274951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C29FDD8-E57E-42E9-A969-7EE336F301EC}"/>
              </a:ext>
            </a:extLst>
          </p:cNvPr>
          <p:cNvCxnSpPr>
            <a:cxnSpLocks/>
          </p:cNvCxnSpPr>
          <p:nvPr/>
        </p:nvCxnSpPr>
        <p:spPr>
          <a:xfrm flipV="1">
            <a:off x="4151376" y="2023374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6F18752-6743-4B10-9C5B-916C476CEC02}"/>
              </a:ext>
            </a:extLst>
          </p:cNvPr>
          <p:cNvCxnSpPr>
            <a:cxnSpLocks/>
          </p:cNvCxnSpPr>
          <p:nvPr/>
        </p:nvCxnSpPr>
        <p:spPr>
          <a:xfrm flipV="1">
            <a:off x="4151376" y="2999222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A404AE2-FBE0-4F32-B280-92B2443AAFFC}"/>
              </a:ext>
            </a:extLst>
          </p:cNvPr>
          <p:cNvCxnSpPr>
            <a:cxnSpLocks/>
          </p:cNvCxnSpPr>
          <p:nvPr/>
        </p:nvCxnSpPr>
        <p:spPr>
          <a:xfrm flipV="1">
            <a:off x="4151376" y="3975070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67B8E40-36DB-4A82-8CE4-C5EE7556BD7C}"/>
              </a:ext>
            </a:extLst>
          </p:cNvPr>
          <p:cNvCxnSpPr>
            <a:cxnSpLocks/>
          </p:cNvCxnSpPr>
          <p:nvPr/>
        </p:nvCxnSpPr>
        <p:spPr>
          <a:xfrm flipV="1">
            <a:off x="4151376" y="4950919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D11937B-56BA-4669-8517-641667FABDBE}"/>
              </a:ext>
            </a:extLst>
          </p:cNvPr>
          <p:cNvCxnSpPr>
            <a:cxnSpLocks/>
          </p:cNvCxnSpPr>
          <p:nvPr/>
        </p:nvCxnSpPr>
        <p:spPr>
          <a:xfrm>
            <a:off x="1285875" y="1564699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B30CC27-90A2-4A60-B519-CE1D2A27B516}"/>
              </a:ext>
            </a:extLst>
          </p:cNvPr>
          <p:cNvCxnSpPr>
            <a:cxnSpLocks/>
          </p:cNvCxnSpPr>
          <p:nvPr/>
        </p:nvCxnSpPr>
        <p:spPr>
          <a:xfrm flipV="1">
            <a:off x="1285875" y="1982338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24EFCDC-3131-4AA2-9143-F7D1A87A8D00}"/>
              </a:ext>
            </a:extLst>
          </p:cNvPr>
          <p:cNvCxnSpPr>
            <a:cxnSpLocks/>
          </p:cNvCxnSpPr>
          <p:nvPr/>
        </p:nvCxnSpPr>
        <p:spPr>
          <a:xfrm flipV="1">
            <a:off x="1285875" y="2958186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911DE94-D64C-49E7-B6A2-638B5679454F}"/>
              </a:ext>
            </a:extLst>
          </p:cNvPr>
          <p:cNvCxnSpPr>
            <a:cxnSpLocks/>
          </p:cNvCxnSpPr>
          <p:nvPr/>
        </p:nvCxnSpPr>
        <p:spPr>
          <a:xfrm flipV="1">
            <a:off x="1285875" y="3934034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D1AA5E5-3D3E-4398-A07C-91EDF7F2C4DE}"/>
              </a:ext>
            </a:extLst>
          </p:cNvPr>
          <p:cNvCxnSpPr>
            <a:cxnSpLocks/>
          </p:cNvCxnSpPr>
          <p:nvPr/>
        </p:nvCxnSpPr>
        <p:spPr>
          <a:xfrm flipV="1">
            <a:off x="1285875" y="4909883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69C30B5-E702-4A7E-9148-39C1C55CB01E}"/>
              </a:ext>
            </a:extLst>
          </p:cNvPr>
          <p:cNvGrpSpPr/>
          <p:nvPr/>
        </p:nvGrpSpPr>
        <p:grpSpPr>
          <a:xfrm>
            <a:off x="2718625" y="1593922"/>
            <a:ext cx="0" cy="4214878"/>
            <a:chOff x="2724721" y="1605735"/>
            <a:chExt cx="0" cy="4214878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85BD895-9304-402B-B1F8-D51443BAD04E}"/>
                </a:ext>
              </a:extLst>
            </p:cNvPr>
            <p:cNvCxnSpPr>
              <a:cxnSpLocks/>
            </p:cNvCxnSpPr>
            <p:nvPr/>
          </p:nvCxnSpPr>
          <p:spPr>
            <a:xfrm>
              <a:off x="2724721" y="1605735"/>
              <a:ext cx="0" cy="31148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0C446E0A-A7F0-42E1-8794-6414C009D4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2023374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73E9B95F-86BD-431F-B433-FE4ADFBD25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2999222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397B03A-6B2A-4BEF-9C0C-ADA9307C8E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3975070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8E2DE1F0-5CD5-4D17-8C11-A43B9681C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721" y="4950919"/>
              <a:ext cx="0" cy="869694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副标题 4">
            <a:extLst>
              <a:ext uri="{FF2B5EF4-FFF2-40B4-BE49-F238E27FC236}">
                <a16:creationId xmlns:a16="http://schemas.microsoft.com/office/drawing/2014/main" id="{3D4A55CA-7F22-45C9-9795-BD59C312020A}"/>
              </a:ext>
            </a:extLst>
          </p:cNvPr>
          <p:cNvSpPr txBox="1">
            <a:spLocks/>
          </p:cNvSpPr>
          <p:nvPr/>
        </p:nvSpPr>
        <p:spPr>
          <a:xfrm>
            <a:off x="1451019" y="1254929"/>
            <a:ext cx="1267607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Epoch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52" name="副标题 4">
            <a:extLst>
              <a:ext uri="{FF2B5EF4-FFF2-40B4-BE49-F238E27FC236}">
                <a16:creationId xmlns:a16="http://schemas.microsoft.com/office/drawing/2014/main" id="{1FE3C6E5-D008-4B50-9EF7-9C79B51E6857}"/>
              </a:ext>
            </a:extLst>
          </p:cNvPr>
          <p:cNvSpPr txBox="1">
            <a:spLocks/>
          </p:cNvSpPr>
          <p:nvPr/>
        </p:nvSpPr>
        <p:spPr>
          <a:xfrm>
            <a:off x="2855752" y="1251244"/>
            <a:ext cx="1267607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Epoch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B10626C-B955-4387-9CE1-C16CBCCB097D}"/>
              </a:ext>
            </a:extLst>
          </p:cNvPr>
          <p:cNvSpPr/>
          <p:nvPr/>
        </p:nvSpPr>
        <p:spPr>
          <a:xfrm>
            <a:off x="1277432" y="2023374"/>
            <a:ext cx="1440738" cy="3960000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25D046AF-48B2-47FD-9C6B-EEF31887DBC1}"/>
              </a:ext>
            </a:extLst>
          </p:cNvPr>
          <p:cNvSpPr txBox="1">
            <a:spLocks/>
          </p:cNvSpPr>
          <p:nvPr/>
        </p:nvSpPr>
        <p:spPr>
          <a:xfrm>
            <a:off x="1171044" y="6156251"/>
            <a:ext cx="1741739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4 packets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4C94A-AFAD-4AAC-AF87-0175A954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3222E2F9-3639-47FC-A937-39203C2E0F73}"/>
              </a:ext>
            </a:extLst>
          </p:cNvPr>
          <p:cNvSpPr txBox="1">
            <a:spLocks/>
          </p:cNvSpPr>
          <p:nvPr/>
        </p:nvSpPr>
        <p:spPr>
          <a:xfrm>
            <a:off x="4471188" y="219490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8" name="副标题 4">
            <a:extLst>
              <a:ext uri="{FF2B5EF4-FFF2-40B4-BE49-F238E27FC236}">
                <a16:creationId xmlns:a16="http://schemas.microsoft.com/office/drawing/2014/main" id="{2DF7F753-EFF3-4A8C-84B8-5398FBA3E6D1}"/>
              </a:ext>
            </a:extLst>
          </p:cNvPr>
          <p:cNvSpPr txBox="1">
            <a:spLocks/>
          </p:cNvSpPr>
          <p:nvPr/>
        </p:nvSpPr>
        <p:spPr>
          <a:xfrm>
            <a:off x="4471188" y="317094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9" name="副标题 4">
            <a:extLst>
              <a:ext uri="{FF2B5EF4-FFF2-40B4-BE49-F238E27FC236}">
                <a16:creationId xmlns:a16="http://schemas.microsoft.com/office/drawing/2014/main" id="{0A6504CB-80D9-453B-A7F3-7887E66A75F1}"/>
              </a:ext>
            </a:extLst>
          </p:cNvPr>
          <p:cNvSpPr txBox="1">
            <a:spLocks/>
          </p:cNvSpPr>
          <p:nvPr/>
        </p:nvSpPr>
        <p:spPr>
          <a:xfrm>
            <a:off x="4471188" y="413036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0" name="副标题 4">
            <a:extLst>
              <a:ext uri="{FF2B5EF4-FFF2-40B4-BE49-F238E27FC236}">
                <a16:creationId xmlns:a16="http://schemas.microsoft.com/office/drawing/2014/main" id="{EAC0BE5B-070F-41C1-ABCD-6DFEAA95AFD7}"/>
              </a:ext>
            </a:extLst>
          </p:cNvPr>
          <p:cNvSpPr txBox="1">
            <a:spLocks/>
          </p:cNvSpPr>
          <p:nvPr/>
        </p:nvSpPr>
        <p:spPr>
          <a:xfrm>
            <a:off x="4471188" y="508959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86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129391" y="2423451"/>
            <a:ext cx="3331773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129391" y="3399493"/>
            <a:ext cx="3331773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129391" y="4361728"/>
            <a:ext cx="3331773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>
            <a:off x="212436" y="5320530"/>
            <a:ext cx="424872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791647"/>
            <a:ext cx="933165" cy="1073836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4446570" y="1814948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2758875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2758875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2758875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2056920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212445" y="3940122"/>
            <a:ext cx="162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4687495" y="5991692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E56AC03-EF6B-48C4-97D7-C4E8BC431E68}"/>
              </a:ext>
            </a:extLst>
          </p:cNvPr>
          <p:cNvCxnSpPr>
            <a:cxnSpLocks/>
          </p:cNvCxnSpPr>
          <p:nvPr/>
        </p:nvCxnSpPr>
        <p:spPr>
          <a:xfrm>
            <a:off x="1285875" y="1763517"/>
            <a:ext cx="286550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41876BF-2A2A-4268-9E34-7A97AB37FB2E}"/>
              </a:ext>
            </a:extLst>
          </p:cNvPr>
          <p:cNvCxnSpPr>
            <a:cxnSpLocks/>
          </p:cNvCxnSpPr>
          <p:nvPr/>
        </p:nvCxnSpPr>
        <p:spPr>
          <a:xfrm>
            <a:off x="1285875" y="1593922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A19EAD1-3FB0-4CDC-8D76-BC8A84C04B21}"/>
              </a:ext>
            </a:extLst>
          </p:cNvPr>
          <p:cNvCxnSpPr>
            <a:cxnSpLocks/>
          </p:cNvCxnSpPr>
          <p:nvPr/>
        </p:nvCxnSpPr>
        <p:spPr>
          <a:xfrm>
            <a:off x="4151376" y="1605735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7EE4AE9-DA0E-4179-B11C-5CCBB3DCC87E}"/>
              </a:ext>
            </a:extLst>
          </p:cNvPr>
          <p:cNvSpPr/>
          <p:nvPr/>
        </p:nvSpPr>
        <p:spPr>
          <a:xfrm>
            <a:off x="2274951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E1D6540-93A5-4489-8F4B-22AB41E5E11D}"/>
              </a:ext>
            </a:extLst>
          </p:cNvPr>
          <p:cNvSpPr/>
          <p:nvPr/>
        </p:nvSpPr>
        <p:spPr>
          <a:xfrm>
            <a:off x="2274951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B197FA-D36F-406E-88CF-E053F7C50515}"/>
              </a:ext>
            </a:extLst>
          </p:cNvPr>
          <p:cNvSpPr/>
          <p:nvPr/>
        </p:nvSpPr>
        <p:spPr>
          <a:xfrm>
            <a:off x="2274951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C7ECED-2394-4849-B661-F53A66DA7C64}"/>
              </a:ext>
            </a:extLst>
          </p:cNvPr>
          <p:cNvSpPr/>
          <p:nvPr/>
        </p:nvSpPr>
        <p:spPr>
          <a:xfrm>
            <a:off x="1572996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C29FDD8-E57E-42E9-A969-7EE336F301EC}"/>
              </a:ext>
            </a:extLst>
          </p:cNvPr>
          <p:cNvCxnSpPr>
            <a:cxnSpLocks/>
          </p:cNvCxnSpPr>
          <p:nvPr/>
        </p:nvCxnSpPr>
        <p:spPr>
          <a:xfrm flipV="1">
            <a:off x="4151376" y="2023374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6F18752-6743-4B10-9C5B-916C476CEC02}"/>
              </a:ext>
            </a:extLst>
          </p:cNvPr>
          <p:cNvCxnSpPr>
            <a:cxnSpLocks/>
          </p:cNvCxnSpPr>
          <p:nvPr/>
        </p:nvCxnSpPr>
        <p:spPr>
          <a:xfrm flipV="1">
            <a:off x="4151376" y="2999222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A404AE2-FBE0-4F32-B280-92B2443AAFFC}"/>
              </a:ext>
            </a:extLst>
          </p:cNvPr>
          <p:cNvCxnSpPr>
            <a:cxnSpLocks/>
          </p:cNvCxnSpPr>
          <p:nvPr/>
        </p:nvCxnSpPr>
        <p:spPr>
          <a:xfrm flipV="1">
            <a:off x="4151376" y="3975070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67B8E40-36DB-4A82-8CE4-C5EE7556BD7C}"/>
              </a:ext>
            </a:extLst>
          </p:cNvPr>
          <p:cNvCxnSpPr>
            <a:cxnSpLocks/>
          </p:cNvCxnSpPr>
          <p:nvPr/>
        </p:nvCxnSpPr>
        <p:spPr>
          <a:xfrm flipV="1">
            <a:off x="3449421" y="4950919"/>
            <a:ext cx="0" cy="86969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D11937B-56BA-4669-8517-641667FABDBE}"/>
              </a:ext>
            </a:extLst>
          </p:cNvPr>
          <p:cNvCxnSpPr>
            <a:cxnSpLocks/>
          </p:cNvCxnSpPr>
          <p:nvPr/>
        </p:nvCxnSpPr>
        <p:spPr>
          <a:xfrm>
            <a:off x="1285875" y="1564699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B30CC27-90A2-4A60-B519-CE1D2A27B516}"/>
              </a:ext>
            </a:extLst>
          </p:cNvPr>
          <p:cNvCxnSpPr>
            <a:cxnSpLocks/>
          </p:cNvCxnSpPr>
          <p:nvPr/>
        </p:nvCxnSpPr>
        <p:spPr>
          <a:xfrm flipV="1">
            <a:off x="1285875" y="1982338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24EFCDC-3131-4AA2-9143-F7D1A87A8D00}"/>
              </a:ext>
            </a:extLst>
          </p:cNvPr>
          <p:cNvCxnSpPr>
            <a:cxnSpLocks/>
          </p:cNvCxnSpPr>
          <p:nvPr/>
        </p:nvCxnSpPr>
        <p:spPr>
          <a:xfrm flipV="1">
            <a:off x="1285875" y="2958186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911DE94-D64C-49E7-B6A2-638B5679454F}"/>
              </a:ext>
            </a:extLst>
          </p:cNvPr>
          <p:cNvCxnSpPr>
            <a:cxnSpLocks/>
          </p:cNvCxnSpPr>
          <p:nvPr/>
        </p:nvCxnSpPr>
        <p:spPr>
          <a:xfrm flipV="1">
            <a:off x="1285875" y="3934034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D1AA5E5-3D3E-4398-A07C-91EDF7F2C4DE}"/>
              </a:ext>
            </a:extLst>
          </p:cNvPr>
          <p:cNvCxnSpPr>
            <a:cxnSpLocks/>
          </p:cNvCxnSpPr>
          <p:nvPr/>
        </p:nvCxnSpPr>
        <p:spPr>
          <a:xfrm flipV="1">
            <a:off x="583920" y="4909883"/>
            <a:ext cx="0" cy="86969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85BD895-9304-402B-B1F8-D51443BAD04E}"/>
              </a:ext>
            </a:extLst>
          </p:cNvPr>
          <p:cNvCxnSpPr>
            <a:cxnSpLocks/>
          </p:cNvCxnSpPr>
          <p:nvPr/>
        </p:nvCxnSpPr>
        <p:spPr>
          <a:xfrm>
            <a:off x="2718625" y="1593922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C446E0A-A7F0-42E1-8794-6414C009D470}"/>
              </a:ext>
            </a:extLst>
          </p:cNvPr>
          <p:cNvCxnSpPr>
            <a:cxnSpLocks/>
          </p:cNvCxnSpPr>
          <p:nvPr/>
        </p:nvCxnSpPr>
        <p:spPr>
          <a:xfrm flipV="1">
            <a:off x="2718625" y="2011561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3E9B95F-86BD-431F-B433-FE4ADFBD2540}"/>
              </a:ext>
            </a:extLst>
          </p:cNvPr>
          <p:cNvCxnSpPr>
            <a:cxnSpLocks/>
          </p:cNvCxnSpPr>
          <p:nvPr/>
        </p:nvCxnSpPr>
        <p:spPr>
          <a:xfrm flipV="1">
            <a:off x="2718625" y="2987409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397B03A-6B2A-4BEF-9C0C-ADA9307C8E78}"/>
              </a:ext>
            </a:extLst>
          </p:cNvPr>
          <p:cNvCxnSpPr>
            <a:cxnSpLocks/>
          </p:cNvCxnSpPr>
          <p:nvPr/>
        </p:nvCxnSpPr>
        <p:spPr>
          <a:xfrm flipV="1">
            <a:off x="2718625" y="3963257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E2DE1F0-5CD5-4D17-8C11-A43B9681CFFB}"/>
              </a:ext>
            </a:extLst>
          </p:cNvPr>
          <p:cNvCxnSpPr>
            <a:cxnSpLocks/>
          </p:cNvCxnSpPr>
          <p:nvPr/>
        </p:nvCxnSpPr>
        <p:spPr>
          <a:xfrm flipV="1">
            <a:off x="2016670" y="4939106"/>
            <a:ext cx="0" cy="86969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副标题 4">
            <a:extLst>
              <a:ext uri="{FF2B5EF4-FFF2-40B4-BE49-F238E27FC236}">
                <a16:creationId xmlns:a16="http://schemas.microsoft.com/office/drawing/2014/main" id="{3D4A55CA-7F22-45C9-9795-BD59C312020A}"/>
              </a:ext>
            </a:extLst>
          </p:cNvPr>
          <p:cNvSpPr txBox="1">
            <a:spLocks/>
          </p:cNvSpPr>
          <p:nvPr/>
        </p:nvSpPr>
        <p:spPr>
          <a:xfrm>
            <a:off x="1451019" y="1254929"/>
            <a:ext cx="1267607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Epoch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52" name="副标题 4">
            <a:extLst>
              <a:ext uri="{FF2B5EF4-FFF2-40B4-BE49-F238E27FC236}">
                <a16:creationId xmlns:a16="http://schemas.microsoft.com/office/drawing/2014/main" id="{1FE3C6E5-D008-4B50-9EF7-9C79B51E6857}"/>
              </a:ext>
            </a:extLst>
          </p:cNvPr>
          <p:cNvSpPr txBox="1">
            <a:spLocks/>
          </p:cNvSpPr>
          <p:nvPr/>
        </p:nvSpPr>
        <p:spPr>
          <a:xfrm>
            <a:off x="2855752" y="1251244"/>
            <a:ext cx="1267607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Epoch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5C1BAE64-5503-4BCA-8FE2-30B47195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9" name="副标题 4">
            <a:extLst>
              <a:ext uri="{FF2B5EF4-FFF2-40B4-BE49-F238E27FC236}">
                <a16:creationId xmlns:a16="http://schemas.microsoft.com/office/drawing/2014/main" id="{D46A0D89-D17D-4C18-8796-CC211580D951}"/>
              </a:ext>
            </a:extLst>
          </p:cNvPr>
          <p:cNvSpPr txBox="1">
            <a:spLocks/>
          </p:cNvSpPr>
          <p:nvPr/>
        </p:nvSpPr>
        <p:spPr>
          <a:xfrm>
            <a:off x="4471188" y="219490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0" name="副标题 4">
            <a:extLst>
              <a:ext uri="{FF2B5EF4-FFF2-40B4-BE49-F238E27FC236}">
                <a16:creationId xmlns:a16="http://schemas.microsoft.com/office/drawing/2014/main" id="{91E0B33D-0113-4C11-9864-105945A61C67}"/>
              </a:ext>
            </a:extLst>
          </p:cNvPr>
          <p:cNvSpPr txBox="1">
            <a:spLocks/>
          </p:cNvSpPr>
          <p:nvPr/>
        </p:nvSpPr>
        <p:spPr>
          <a:xfrm>
            <a:off x="4471188" y="317094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1" name="副标题 4">
            <a:extLst>
              <a:ext uri="{FF2B5EF4-FFF2-40B4-BE49-F238E27FC236}">
                <a16:creationId xmlns:a16="http://schemas.microsoft.com/office/drawing/2014/main" id="{2FA67333-1C01-4670-8218-82AA9F2D6CE1}"/>
              </a:ext>
            </a:extLst>
          </p:cNvPr>
          <p:cNvSpPr txBox="1">
            <a:spLocks/>
          </p:cNvSpPr>
          <p:nvPr/>
        </p:nvSpPr>
        <p:spPr>
          <a:xfrm>
            <a:off x="4471188" y="413036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2" name="副标题 4">
            <a:extLst>
              <a:ext uri="{FF2B5EF4-FFF2-40B4-BE49-F238E27FC236}">
                <a16:creationId xmlns:a16="http://schemas.microsoft.com/office/drawing/2014/main" id="{4DDA8176-56A2-4217-87A3-3A87933566A6}"/>
              </a:ext>
            </a:extLst>
          </p:cNvPr>
          <p:cNvSpPr txBox="1">
            <a:spLocks/>
          </p:cNvSpPr>
          <p:nvPr/>
        </p:nvSpPr>
        <p:spPr>
          <a:xfrm>
            <a:off x="4471188" y="508959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41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129391" y="2423451"/>
            <a:ext cx="3331773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129391" y="3399493"/>
            <a:ext cx="3331773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129391" y="4361728"/>
            <a:ext cx="3331773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>
            <a:off x="212436" y="5320530"/>
            <a:ext cx="4248728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Queuing Delay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791647"/>
            <a:ext cx="933165" cy="1073836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4446570" y="1814948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2758875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2758875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2758875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2056920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212445" y="3940122"/>
            <a:ext cx="162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4687495" y="5991692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040048"/>
            <a:ext cx="8567854" cy="5516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4489004-803A-48AA-BA8D-66595ED61B97}"/>
              </a:ext>
            </a:extLst>
          </p:cNvPr>
          <p:cNvSpPr txBox="1"/>
          <p:nvPr/>
        </p:nvSpPr>
        <p:spPr>
          <a:xfrm>
            <a:off x="1863921" y="5895776"/>
            <a:ext cx="1892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≈ 8 packets per epoch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E56AC03-EF6B-48C4-97D7-C4E8BC431E68}"/>
              </a:ext>
            </a:extLst>
          </p:cNvPr>
          <p:cNvCxnSpPr>
            <a:cxnSpLocks/>
          </p:cNvCxnSpPr>
          <p:nvPr/>
        </p:nvCxnSpPr>
        <p:spPr>
          <a:xfrm>
            <a:off x="1285875" y="1763517"/>
            <a:ext cx="286550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41876BF-2A2A-4268-9E34-7A97AB37FB2E}"/>
              </a:ext>
            </a:extLst>
          </p:cNvPr>
          <p:cNvCxnSpPr>
            <a:cxnSpLocks/>
          </p:cNvCxnSpPr>
          <p:nvPr/>
        </p:nvCxnSpPr>
        <p:spPr>
          <a:xfrm>
            <a:off x="1285875" y="1593922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A19EAD1-3FB0-4CDC-8D76-BC8A84C04B21}"/>
              </a:ext>
            </a:extLst>
          </p:cNvPr>
          <p:cNvCxnSpPr>
            <a:cxnSpLocks/>
          </p:cNvCxnSpPr>
          <p:nvPr/>
        </p:nvCxnSpPr>
        <p:spPr>
          <a:xfrm>
            <a:off x="4151376" y="1605735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7EE4AE9-DA0E-4179-B11C-5CCBB3DCC87E}"/>
              </a:ext>
            </a:extLst>
          </p:cNvPr>
          <p:cNvSpPr/>
          <p:nvPr/>
        </p:nvSpPr>
        <p:spPr>
          <a:xfrm>
            <a:off x="2274951" y="2101718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E1D6540-93A5-4489-8F4B-22AB41E5E11D}"/>
              </a:ext>
            </a:extLst>
          </p:cNvPr>
          <p:cNvSpPr/>
          <p:nvPr/>
        </p:nvSpPr>
        <p:spPr>
          <a:xfrm>
            <a:off x="2274951" y="307776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B197FA-D36F-406E-88CF-E053F7C50515}"/>
              </a:ext>
            </a:extLst>
          </p:cNvPr>
          <p:cNvSpPr/>
          <p:nvPr/>
        </p:nvSpPr>
        <p:spPr>
          <a:xfrm>
            <a:off x="2274951" y="4039995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C7ECED-2394-4849-B661-F53A66DA7C64}"/>
              </a:ext>
            </a:extLst>
          </p:cNvPr>
          <p:cNvSpPr/>
          <p:nvPr/>
        </p:nvSpPr>
        <p:spPr>
          <a:xfrm>
            <a:off x="1572996" y="4998797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C29FDD8-E57E-42E9-A969-7EE336F301EC}"/>
              </a:ext>
            </a:extLst>
          </p:cNvPr>
          <p:cNvCxnSpPr>
            <a:cxnSpLocks/>
          </p:cNvCxnSpPr>
          <p:nvPr/>
        </p:nvCxnSpPr>
        <p:spPr>
          <a:xfrm flipV="1">
            <a:off x="4151376" y="2023374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6F18752-6743-4B10-9C5B-916C476CEC02}"/>
              </a:ext>
            </a:extLst>
          </p:cNvPr>
          <p:cNvCxnSpPr>
            <a:cxnSpLocks/>
          </p:cNvCxnSpPr>
          <p:nvPr/>
        </p:nvCxnSpPr>
        <p:spPr>
          <a:xfrm flipV="1">
            <a:off x="4151376" y="2999222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A404AE2-FBE0-4F32-B280-92B2443AAFFC}"/>
              </a:ext>
            </a:extLst>
          </p:cNvPr>
          <p:cNvCxnSpPr>
            <a:cxnSpLocks/>
          </p:cNvCxnSpPr>
          <p:nvPr/>
        </p:nvCxnSpPr>
        <p:spPr>
          <a:xfrm flipV="1">
            <a:off x="4151376" y="3975070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67B8E40-36DB-4A82-8CE4-C5EE7556BD7C}"/>
              </a:ext>
            </a:extLst>
          </p:cNvPr>
          <p:cNvCxnSpPr>
            <a:cxnSpLocks/>
          </p:cNvCxnSpPr>
          <p:nvPr/>
        </p:nvCxnSpPr>
        <p:spPr>
          <a:xfrm flipV="1">
            <a:off x="3449421" y="4950919"/>
            <a:ext cx="0" cy="86969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D11937B-56BA-4669-8517-641667FABDBE}"/>
              </a:ext>
            </a:extLst>
          </p:cNvPr>
          <p:cNvCxnSpPr>
            <a:cxnSpLocks/>
          </p:cNvCxnSpPr>
          <p:nvPr/>
        </p:nvCxnSpPr>
        <p:spPr>
          <a:xfrm>
            <a:off x="1285875" y="1564699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EB30CC27-90A2-4A60-B519-CE1D2A27B516}"/>
              </a:ext>
            </a:extLst>
          </p:cNvPr>
          <p:cNvCxnSpPr>
            <a:cxnSpLocks/>
          </p:cNvCxnSpPr>
          <p:nvPr/>
        </p:nvCxnSpPr>
        <p:spPr>
          <a:xfrm flipV="1">
            <a:off x="1285875" y="1982338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24EFCDC-3131-4AA2-9143-F7D1A87A8D00}"/>
              </a:ext>
            </a:extLst>
          </p:cNvPr>
          <p:cNvCxnSpPr>
            <a:cxnSpLocks/>
          </p:cNvCxnSpPr>
          <p:nvPr/>
        </p:nvCxnSpPr>
        <p:spPr>
          <a:xfrm flipV="1">
            <a:off x="1285875" y="2958186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911DE94-D64C-49E7-B6A2-638B5679454F}"/>
              </a:ext>
            </a:extLst>
          </p:cNvPr>
          <p:cNvCxnSpPr>
            <a:cxnSpLocks/>
          </p:cNvCxnSpPr>
          <p:nvPr/>
        </p:nvCxnSpPr>
        <p:spPr>
          <a:xfrm flipV="1">
            <a:off x="1285875" y="3934034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D1AA5E5-3D3E-4398-A07C-91EDF7F2C4DE}"/>
              </a:ext>
            </a:extLst>
          </p:cNvPr>
          <p:cNvCxnSpPr>
            <a:cxnSpLocks/>
          </p:cNvCxnSpPr>
          <p:nvPr/>
        </p:nvCxnSpPr>
        <p:spPr>
          <a:xfrm flipV="1">
            <a:off x="583920" y="4909883"/>
            <a:ext cx="0" cy="86969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85BD895-9304-402B-B1F8-D51443BAD04E}"/>
              </a:ext>
            </a:extLst>
          </p:cNvPr>
          <p:cNvCxnSpPr>
            <a:cxnSpLocks/>
          </p:cNvCxnSpPr>
          <p:nvPr/>
        </p:nvCxnSpPr>
        <p:spPr>
          <a:xfrm>
            <a:off x="2718625" y="1593922"/>
            <a:ext cx="0" cy="311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C446E0A-A7F0-42E1-8794-6414C009D470}"/>
              </a:ext>
            </a:extLst>
          </p:cNvPr>
          <p:cNvCxnSpPr>
            <a:cxnSpLocks/>
          </p:cNvCxnSpPr>
          <p:nvPr/>
        </p:nvCxnSpPr>
        <p:spPr>
          <a:xfrm flipV="1">
            <a:off x="2718625" y="2011561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73E9B95F-86BD-431F-B433-FE4ADFBD2540}"/>
              </a:ext>
            </a:extLst>
          </p:cNvPr>
          <p:cNvCxnSpPr>
            <a:cxnSpLocks/>
          </p:cNvCxnSpPr>
          <p:nvPr/>
        </p:nvCxnSpPr>
        <p:spPr>
          <a:xfrm flipV="1">
            <a:off x="2718625" y="2987409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E397B03A-6B2A-4BEF-9C0C-ADA9307C8E78}"/>
              </a:ext>
            </a:extLst>
          </p:cNvPr>
          <p:cNvCxnSpPr>
            <a:cxnSpLocks/>
          </p:cNvCxnSpPr>
          <p:nvPr/>
        </p:nvCxnSpPr>
        <p:spPr>
          <a:xfrm flipV="1">
            <a:off x="2718625" y="3963257"/>
            <a:ext cx="0" cy="8696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E2DE1F0-5CD5-4D17-8C11-A43B9681CFFB}"/>
              </a:ext>
            </a:extLst>
          </p:cNvPr>
          <p:cNvCxnSpPr>
            <a:cxnSpLocks/>
          </p:cNvCxnSpPr>
          <p:nvPr/>
        </p:nvCxnSpPr>
        <p:spPr>
          <a:xfrm flipV="1">
            <a:off x="2016670" y="4939106"/>
            <a:ext cx="0" cy="86969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副标题 4">
            <a:extLst>
              <a:ext uri="{FF2B5EF4-FFF2-40B4-BE49-F238E27FC236}">
                <a16:creationId xmlns:a16="http://schemas.microsoft.com/office/drawing/2014/main" id="{3D4A55CA-7F22-45C9-9795-BD59C312020A}"/>
              </a:ext>
            </a:extLst>
          </p:cNvPr>
          <p:cNvSpPr txBox="1">
            <a:spLocks/>
          </p:cNvSpPr>
          <p:nvPr/>
        </p:nvSpPr>
        <p:spPr>
          <a:xfrm>
            <a:off x="1451019" y="1254929"/>
            <a:ext cx="1267607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Epoch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52" name="副标题 4">
            <a:extLst>
              <a:ext uri="{FF2B5EF4-FFF2-40B4-BE49-F238E27FC236}">
                <a16:creationId xmlns:a16="http://schemas.microsoft.com/office/drawing/2014/main" id="{1FE3C6E5-D008-4B50-9EF7-9C79B51E6857}"/>
              </a:ext>
            </a:extLst>
          </p:cNvPr>
          <p:cNvSpPr txBox="1">
            <a:spLocks/>
          </p:cNvSpPr>
          <p:nvPr/>
        </p:nvSpPr>
        <p:spPr>
          <a:xfrm>
            <a:off x="2855752" y="1251244"/>
            <a:ext cx="1267607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Epoch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715B233-B051-4DA6-AF5D-EC2C884FD97C}"/>
              </a:ext>
            </a:extLst>
          </p:cNvPr>
          <p:cNvSpPr/>
          <p:nvPr/>
        </p:nvSpPr>
        <p:spPr>
          <a:xfrm>
            <a:off x="2017918" y="2019104"/>
            <a:ext cx="1440738" cy="3960000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4791A8-E64D-4066-B23D-38FB0CF1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7DA2A3DE-2ACA-4164-AD99-27CE87065DB1}"/>
              </a:ext>
            </a:extLst>
          </p:cNvPr>
          <p:cNvSpPr txBox="1">
            <a:spLocks/>
          </p:cNvSpPr>
          <p:nvPr/>
        </p:nvSpPr>
        <p:spPr>
          <a:xfrm>
            <a:off x="4471188" y="219490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220DA817-5607-4655-AA85-900414B9FF06}"/>
              </a:ext>
            </a:extLst>
          </p:cNvPr>
          <p:cNvSpPr txBox="1">
            <a:spLocks/>
          </p:cNvSpPr>
          <p:nvPr/>
        </p:nvSpPr>
        <p:spPr>
          <a:xfrm>
            <a:off x="4471188" y="317094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187D1554-74C9-43BD-B4AC-E068FFE50D24}"/>
              </a:ext>
            </a:extLst>
          </p:cNvPr>
          <p:cNvSpPr txBox="1">
            <a:spLocks/>
          </p:cNvSpPr>
          <p:nvPr/>
        </p:nvSpPr>
        <p:spPr>
          <a:xfrm>
            <a:off x="4471188" y="413036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F51BD5BE-81D2-4691-ADD7-F18039BFD88F}"/>
              </a:ext>
            </a:extLst>
          </p:cNvPr>
          <p:cNvSpPr txBox="1">
            <a:spLocks/>
          </p:cNvSpPr>
          <p:nvPr/>
        </p:nvSpPr>
        <p:spPr>
          <a:xfrm>
            <a:off x="4471188" y="508959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42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副标题 4">
                <a:extLst>
                  <a:ext uri="{FF2B5EF4-FFF2-40B4-BE49-F238E27FC236}">
                    <a16:creationId xmlns:a16="http://schemas.microsoft.com/office/drawing/2014/main" id="{530D3E08-F955-43D3-BC60-BA131C28AF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898" y="1476122"/>
                <a:ext cx="7634654" cy="19528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4800" dirty="0">
                    <a:solidFill>
                      <a:srgbClr val="000000"/>
                    </a:solidFill>
                    <a:latin typeface="ArialMT"/>
                  </a:rPr>
                  <a:t>network epoch = </a:t>
                </a:r>
                <a14:m>
                  <m:oMath xmlns:m="http://schemas.openxmlformats.org/officeDocument/2006/math">
                    <m:r>
                      <a:rPr lang="en-US" altLang="zh-CN" sz="7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7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7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7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zh-CN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7" name="副标题 4">
                <a:extLst>
                  <a:ext uri="{FF2B5EF4-FFF2-40B4-BE49-F238E27FC236}">
                    <a16:creationId xmlns:a16="http://schemas.microsoft.com/office/drawing/2014/main" id="{530D3E08-F955-43D3-BC60-BA131C28A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98" y="1476122"/>
                <a:ext cx="7634654" cy="1952878"/>
              </a:xfrm>
              <a:prstGeom prst="rect">
                <a:avLst/>
              </a:prstGeom>
              <a:blipFill>
                <a:blip r:embed="rId3"/>
                <a:stretch>
                  <a:fillRect l="-3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8604472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Eliminating Synchronization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89717333-7176-40BE-91B6-51894A1D3236}"/>
              </a:ext>
            </a:extLst>
          </p:cNvPr>
          <p:cNvSpPr txBox="1">
            <a:spLocks/>
          </p:cNvSpPr>
          <p:nvPr/>
        </p:nvSpPr>
        <p:spPr>
          <a:xfrm>
            <a:off x="1363334" y="3429000"/>
            <a:ext cx="6508457" cy="25186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Where</a:t>
            </a: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- number of hosts</a:t>
            </a: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P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- bytes sent</a:t>
            </a: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R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- edge speed</a:t>
            </a: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- </a:t>
            </a:r>
            <a:r>
              <a:rPr lang="en-US" altLang="zh-CN" dirty="0" err="1">
                <a:solidFill>
                  <a:srgbClr val="000000"/>
                </a:solidFill>
                <a:latin typeface="ArialMT"/>
              </a:rPr>
              <a:t>mesochronous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compensation(</a:t>
            </a:r>
            <a:r>
              <a:rPr lang="zh-CN" altLang="en-US" dirty="0">
                <a:solidFill>
                  <a:srgbClr val="000000"/>
                </a:solidFill>
                <a:latin typeface="ArialMT"/>
              </a:rPr>
              <a:t>均步补偿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D55559-185C-47C9-9EF1-C751C25D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683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副标题 4">
                <a:extLst>
                  <a:ext uri="{FF2B5EF4-FFF2-40B4-BE49-F238E27FC236}">
                    <a16:creationId xmlns:a16="http://schemas.microsoft.com/office/drawing/2014/main" id="{530D3E08-F955-43D3-BC60-BA131C28AF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898" y="1476122"/>
                <a:ext cx="7501667" cy="19528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4800" dirty="0">
                    <a:solidFill>
                      <a:srgbClr val="000000"/>
                    </a:solidFill>
                    <a:latin typeface="ArialMT"/>
                  </a:rPr>
                  <a:t>throughput =</a:t>
                </a:r>
                <a:r>
                  <a:rPr lang="en-US" altLang="zh-CN" sz="4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3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altLang="zh-C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altLang="zh-CN" sz="33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𝑒𝑝𝑜𝑐h</m:t>
                        </m:r>
                      </m:den>
                    </m:f>
                    <m:r>
                      <a:rPr lang="en-US" altLang="zh-CN" sz="3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4800" dirty="0">
                    <a:solidFill>
                      <a:srgbClr val="000000"/>
                    </a:solidFill>
                    <a:latin typeface="ArialMT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7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7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7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zh-CN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7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7" name="副标题 4">
                <a:extLst>
                  <a:ext uri="{FF2B5EF4-FFF2-40B4-BE49-F238E27FC236}">
                    <a16:creationId xmlns:a16="http://schemas.microsoft.com/office/drawing/2014/main" id="{530D3E08-F955-43D3-BC60-BA131C28A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98" y="1476122"/>
                <a:ext cx="7501667" cy="1952878"/>
              </a:xfrm>
              <a:prstGeom prst="rect">
                <a:avLst/>
              </a:prstGeom>
              <a:blipFill>
                <a:blip r:embed="rId3"/>
                <a:stretch>
                  <a:fillRect l="-3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79" y="330980"/>
            <a:ext cx="7825923" cy="1479717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The dark side of network epoch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89717333-7176-40BE-91B6-51894A1D3236}"/>
              </a:ext>
            </a:extLst>
          </p:cNvPr>
          <p:cNvSpPr txBox="1">
            <a:spLocks/>
          </p:cNvSpPr>
          <p:nvPr/>
        </p:nvSpPr>
        <p:spPr>
          <a:xfrm>
            <a:off x="1363334" y="3429000"/>
            <a:ext cx="4658775" cy="25186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Where</a:t>
            </a: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- number of hosts</a:t>
            </a: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R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- edge speed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C07A11-1723-457C-9AF8-D5D73DF9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403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副标题 4">
                <a:extLst>
                  <a:ext uri="{FF2B5EF4-FFF2-40B4-BE49-F238E27FC236}">
                    <a16:creationId xmlns:a16="http://schemas.microsoft.com/office/drawing/2014/main" id="{530D3E08-F955-43D3-BC60-BA131C28AF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218" y="1476122"/>
                <a:ext cx="7634654" cy="195287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altLang="zh-CN" sz="4800" dirty="0">
                    <a:solidFill>
                      <a:srgbClr val="000000"/>
                    </a:solidFill>
                    <a:latin typeface="ArialMT"/>
                  </a:rPr>
                  <a:t>throughput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7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altLang="zh-CN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𝐺𝑏</m:t>
                        </m:r>
                        <m:r>
                          <a:rPr lang="en-US" altLang="zh-CN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altLang="zh-CN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7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×1000</m:t>
                        </m:r>
                      </m:den>
                    </m:f>
                  </m:oMath>
                </a14:m>
                <a:endParaRPr lang="en-US" altLang="zh-CN" sz="3600" dirty="0"/>
              </a:p>
            </p:txBody>
          </p:sp>
        </mc:Choice>
        <mc:Fallback xmlns="">
          <p:sp>
            <p:nvSpPr>
              <p:cNvPr id="7" name="副标题 4">
                <a:extLst>
                  <a:ext uri="{FF2B5EF4-FFF2-40B4-BE49-F238E27FC236}">
                    <a16:creationId xmlns:a16="http://schemas.microsoft.com/office/drawing/2014/main" id="{530D3E08-F955-43D3-BC60-BA131C28A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18" y="1476122"/>
                <a:ext cx="7634654" cy="1952878"/>
              </a:xfrm>
              <a:prstGeom prst="rect">
                <a:avLst/>
              </a:prstGeom>
              <a:blipFill>
                <a:blip r:embed="rId3"/>
                <a:stretch>
                  <a:fillRect l="-3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79" y="330980"/>
            <a:ext cx="7825923" cy="1479717"/>
          </a:xfrm>
        </p:spPr>
        <p:txBody>
          <a:bodyPr anchor="t" anchorCtr="0"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The dark side of network epoch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89717333-7176-40BE-91B6-51894A1D3236}"/>
              </a:ext>
            </a:extLst>
          </p:cNvPr>
          <p:cNvSpPr txBox="1">
            <a:spLocks/>
          </p:cNvSpPr>
          <p:nvPr/>
        </p:nvSpPr>
        <p:spPr>
          <a:xfrm>
            <a:off x="1363334" y="3429000"/>
            <a:ext cx="4658775" cy="25186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Where</a:t>
            </a: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- number of hosts</a:t>
            </a:r>
          </a:p>
          <a:p>
            <a:pPr algn="l"/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R</a:t>
            </a:r>
            <a:r>
              <a:rPr lang="en-US" altLang="zh-CN" dirty="0">
                <a:solidFill>
                  <a:srgbClr val="000000"/>
                </a:solidFill>
                <a:latin typeface="ArialMT"/>
              </a:rPr>
              <a:t> - edge speed</a:t>
            </a:r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id="{E0D83ACD-D08F-4135-AF40-CF111768C64F}"/>
              </a:ext>
            </a:extLst>
          </p:cNvPr>
          <p:cNvSpPr txBox="1">
            <a:spLocks/>
          </p:cNvSpPr>
          <p:nvPr/>
        </p:nvSpPr>
        <p:spPr>
          <a:xfrm>
            <a:off x="6572654" y="1933680"/>
            <a:ext cx="2723746" cy="1022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800" dirty="0">
                <a:solidFill>
                  <a:srgbClr val="000000"/>
                </a:solidFill>
                <a:latin typeface="ArialMT"/>
              </a:rPr>
              <a:t>= </a:t>
            </a:r>
            <a:r>
              <a:rPr lang="en-US" altLang="zh-CN" sz="4800" b="1" dirty="0">
                <a:solidFill>
                  <a:srgbClr val="FF0000"/>
                </a:solidFill>
                <a:latin typeface="ArialMT"/>
              </a:rPr>
              <a:t>5Mb/s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33A59F-4226-4983-8EFE-57283B91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52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79" y="330980"/>
            <a:ext cx="7825923" cy="1479717"/>
          </a:xfrm>
        </p:spPr>
        <p:txBody>
          <a:bodyPr anchor="t" anchorCtr="0">
            <a:normAutofit/>
          </a:bodyPr>
          <a:lstStyle/>
          <a:p>
            <a:pPr algn="l"/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âæä¹åâçå¾çæç´¢ç»æ">
            <a:extLst>
              <a:ext uri="{FF2B5EF4-FFF2-40B4-BE49-F238E27FC236}">
                <a16:creationId xmlns:a16="http://schemas.microsoft.com/office/drawing/2014/main" id="{695D32BD-F432-40DD-A22B-7428070C5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0742"/>
            <a:ext cx="6489369" cy="431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41AB58-A3FF-4A72-86DB-35BEB054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10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4">
            <a:extLst>
              <a:ext uri="{FF2B5EF4-FFF2-40B4-BE49-F238E27FC236}">
                <a16:creationId xmlns:a16="http://schemas.microsoft.com/office/drawing/2014/main" id="{530D3E08-F955-43D3-BC60-BA131C28AF78}"/>
              </a:ext>
            </a:extLst>
          </p:cNvPr>
          <p:cNvSpPr txBox="1">
            <a:spLocks/>
          </p:cNvSpPr>
          <p:nvPr/>
        </p:nvSpPr>
        <p:spPr>
          <a:xfrm>
            <a:off x="484706" y="1992202"/>
            <a:ext cx="8567854" cy="30087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rgbClr val="FF0000"/>
                </a:solidFill>
                <a:latin typeface="ArialMT"/>
              </a:rPr>
              <a:t>PTPd</a:t>
            </a:r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—Clock Synchronization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   </a:t>
            </a:r>
            <a:r>
              <a:rPr lang="en-US" altLang="zh-CN" sz="2300" dirty="0">
                <a:solidFill>
                  <a:srgbClr val="000000"/>
                </a:solidFill>
                <a:latin typeface="ArialMT"/>
              </a:rPr>
              <a:t>offer microsecond-granularity time synchronization from a time server to machines on a local network.</a:t>
            </a:r>
          </a:p>
          <a:p>
            <a:pPr lvl="1" indent="-457200" algn="l"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rgbClr val="FF0000"/>
                </a:solidFill>
                <a:latin typeface="ArialMT"/>
              </a:rPr>
              <a:t>Memcached</a:t>
            </a:r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—key-value stores</a:t>
            </a:r>
          </a:p>
          <a:p>
            <a:pPr marL="0" lvl="1" algn="l">
              <a:spcBef>
                <a:spcPts val="1000"/>
              </a:spcBef>
            </a:pPr>
            <a:r>
              <a:rPr lang="en-US" altLang="zh-CN" sz="2300" dirty="0">
                <a:solidFill>
                  <a:srgbClr val="000000"/>
                </a:solidFill>
                <a:latin typeface="ArialMT"/>
              </a:rPr>
              <a:t>    a popular in-memory key-value store used by Facebook and others to store small objects for quick retrieval.</a:t>
            </a:r>
          </a:p>
          <a:p>
            <a:pPr marL="0" lvl="1" algn="l" defTabSz="457200">
              <a:lnSpc>
                <a:spcPct val="100000"/>
              </a:lnSpc>
              <a:spcBef>
                <a:spcPts val="1000"/>
              </a:spcBef>
            </a:pPr>
            <a:br>
              <a:rPr lang="en-US" altLang="zh-CN" sz="2300" dirty="0"/>
            </a:br>
            <a:br>
              <a:rPr lang="en-US" altLang="zh-CN" dirty="0"/>
            </a:b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Latency-sensitive apps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426EA2-938D-42ED-BCEF-A31DDB96A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682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Changing the assumptions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9558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5643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4327670" y="22425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5403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4327670" y="3218612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5025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4327670" y="4180847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4613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80974"/>
            <a:ext cx="16624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1325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220336"/>
            <a:ext cx="8567854" cy="552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b="1" dirty="0">
                <a:solidFill>
                  <a:srgbClr val="C82506"/>
                </a:solidFill>
                <a:latin typeface="Helvetica-Bold"/>
              </a:rPr>
              <a:t>Pessimistic assumption of 4:1</a:t>
            </a:r>
            <a:endParaRPr lang="en-US" altLang="zh-CN" sz="1200" b="1" dirty="0">
              <a:solidFill>
                <a:srgbClr val="000000"/>
              </a:solidFill>
            </a:endParaRPr>
          </a:p>
        </p:txBody>
      </p:sp>
      <p:sp>
        <p:nvSpPr>
          <p:cNvPr id="46" name="副标题 4">
            <a:extLst>
              <a:ext uri="{FF2B5EF4-FFF2-40B4-BE49-F238E27FC236}">
                <a16:creationId xmlns:a16="http://schemas.microsoft.com/office/drawing/2014/main" id="{6C888EC8-59C8-49CD-901A-4EA1C5A60EA9}"/>
              </a:ext>
            </a:extLst>
          </p:cNvPr>
          <p:cNvSpPr txBox="1">
            <a:spLocks/>
          </p:cNvSpPr>
          <p:nvPr/>
        </p:nvSpPr>
        <p:spPr>
          <a:xfrm>
            <a:off x="1000210" y="2126082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1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35A313A6-C77F-4B84-B8ED-45DBAF4BBDB9}"/>
              </a:ext>
            </a:extLst>
          </p:cNvPr>
          <p:cNvSpPr txBox="1">
            <a:spLocks/>
          </p:cNvSpPr>
          <p:nvPr/>
        </p:nvSpPr>
        <p:spPr>
          <a:xfrm>
            <a:off x="1000210" y="311804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2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CAE4557D-096D-43A2-A0C3-13CAB72BF9FB}"/>
              </a:ext>
            </a:extLst>
          </p:cNvPr>
          <p:cNvSpPr txBox="1">
            <a:spLocks/>
          </p:cNvSpPr>
          <p:nvPr/>
        </p:nvSpPr>
        <p:spPr>
          <a:xfrm>
            <a:off x="1000210" y="408940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3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24BDC72A-D59D-4A4E-ADBF-2B4859497A63}"/>
              </a:ext>
            </a:extLst>
          </p:cNvPr>
          <p:cNvSpPr txBox="1">
            <a:spLocks/>
          </p:cNvSpPr>
          <p:nvPr/>
        </p:nvSpPr>
        <p:spPr>
          <a:xfrm>
            <a:off x="1000210" y="5048209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4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B09059-7B78-41E1-82D6-A5BCD55B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FD6F0B58-28BF-48D4-BE2B-205FA86E10E1}"/>
              </a:ext>
            </a:extLst>
          </p:cNvPr>
          <p:cNvSpPr txBox="1">
            <a:spLocks/>
          </p:cNvSpPr>
          <p:nvPr/>
        </p:nvSpPr>
        <p:spPr>
          <a:xfrm>
            <a:off x="5201099" y="233928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8" name="副标题 4">
            <a:extLst>
              <a:ext uri="{FF2B5EF4-FFF2-40B4-BE49-F238E27FC236}">
                <a16:creationId xmlns:a16="http://schemas.microsoft.com/office/drawing/2014/main" id="{C0314AA5-EC83-4379-B207-3F19CA67EC16}"/>
              </a:ext>
            </a:extLst>
          </p:cNvPr>
          <p:cNvSpPr txBox="1">
            <a:spLocks/>
          </p:cNvSpPr>
          <p:nvPr/>
        </p:nvSpPr>
        <p:spPr>
          <a:xfrm>
            <a:off x="5201099" y="331532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9" name="副标题 4">
            <a:extLst>
              <a:ext uri="{FF2B5EF4-FFF2-40B4-BE49-F238E27FC236}">
                <a16:creationId xmlns:a16="http://schemas.microsoft.com/office/drawing/2014/main" id="{DEAB5C91-B2D5-4C5B-935E-3C0697B17887}"/>
              </a:ext>
            </a:extLst>
          </p:cNvPr>
          <p:cNvSpPr txBox="1">
            <a:spLocks/>
          </p:cNvSpPr>
          <p:nvPr/>
        </p:nvSpPr>
        <p:spPr>
          <a:xfrm>
            <a:off x="5201099" y="427474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0" name="副标题 4">
            <a:extLst>
              <a:ext uri="{FF2B5EF4-FFF2-40B4-BE49-F238E27FC236}">
                <a16:creationId xmlns:a16="http://schemas.microsoft.com/office/drawing/2014/main" id="{A2BBE669-59BF-4918-96BC-FFB399A5FFDC}"/>
              </a:ext>
            </a:extLst>
          </p:cNvPr>
          <p:cNvSpPr txBox="1">
            <a:spLocks/>
          </p:cNvSpPr>
          <p:nvPr/>
        </p:nvSpPr>
        <p:spPr>
          <a:xfrm>
            <a:off x="5201099" y="52339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19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Changing the assumptions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9558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5643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4327670" y="22425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5403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5025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4613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80974"/>
            <a:ext cx="16624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1325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220336"/>
            <a:ext cx="8567854" cy="552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b="1" dirty="0">
                <a:solidFill>
                  <a:srgbClr val="C82506"/>
                </a:solidFill>
                <a:latin typeface="Helvetica-Bold"/>
              </a:rPr>
              <a:t>What if we assume 2:1?</a:t>
            </a:r>
            <a:endParaRPr lang="en-US" altLang="zh-CN" sz="1200" b="1" dirty="0">
              <a:solidFill>
                <a:srgbClr val="000000"/>
              </a:solidFill>
            </a:endParaRPr>
          </a:p>
        </p:txBody>
      </p:sp>
      <p:sp>
        <p:nvSpPr>
          <p:cNvPr id="46" name="副标题 4">
            <a:extLst>
              <a:ext uri="{FF2B5EF4-FFF2-40B4-BE49-F238E27FC236}">
                <a16:creationId xmlns:a16="http://schemas.microsoft.com/office/drawing/2014/main" id="{6C888EC8-59C8-49CD-901A-4EA1C5A60EA9}"/>
              </a:ext>
            </a:extLst>
          </p:cNvPr>
          <p:cNvSpPr txBox="1">
            <a:spLocks/>
          </p:cNvSpPr>
          <p:nvPr/>
        </p:nvSpPr>
        <p:spPr>
          <a:xfrm>
            <a:off x="1000210" y="2126082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1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35A313A6-C77F-4B84-B8ED-45DBAF4BBDB9}"/>
              </a:ext>
            </a:extLst>
          </p:cNvPr>
          <p:cNvSpPr txBox="1">
            <a:spLocks/>
          </p:cNvSpPr>
          <p:nvPr/>
        </p:nvSpPr>
        <p:spPr>
          <a:xfrm>
            <a:off x="1000210" y="311804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2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CAE4557D-096D-43A2-A0C3-13CAB72BF9FB}"/>
              </a:ext>
            </a:extLst>
          </p:cNvPr>
          <p:cNvSpPr txBox="1">
            <a:spLocks/>
          </p:cNvSpPr>
          <p:nvPr/>
        </p:nvSpPr>
        <p:spPr>
          <a:xfrm>
            <a:off x="1000210" y="408940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3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24BDC72A-D59D-4A4E-ADBF-2B4859497A63}"/>
              </a:ext>
            </a:extLst>
          </p:cNvPr>
          <p:cNvSpPr txBox="1">
            <a:spLocks/>
          </p:cNvSpPr>
          <p:nvPr/>
        </p:nvSpPr>
        <p:spPr>
          <a:xfrm>
            <a:off x="1000210" y="5048209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4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483381-95A8-4F9A-8D0F-078F13CD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8" name="副标题 4">
            <a:extLst>
              <a:ext uri="{FF2B5EF4-FFF2-40B4-BE49-F238E27FC236}">
                <a16:creationId xmlns:a16="http://schemas.microsoft.com/office/drawing/2014/main" id="{2208F96E-2A0D-4341-9269-2887B2DA250F}"/>
              </a:ext>
            </a:extLst>
          </p:cNvPr>
          <p:cNvSpPr txBox="1">
            <a:spLocks/>
          </p:cNvSpPr>
          <p:nvPr/>
        </p:nvSpPr>
        <p:spPr>
          <a:xfrm>
            <a:off x="5201099" y="233928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9" name="副标题 4">
            <a:extLst>
              <a:ext uri="{FF2B5EF4-FFF2-40B4-BE49-F238E27FC236}">
                <a16:creationId xmlns:a16="http://schemas.microsoft.com/office/drawing/2014/main" id="{C2A3F823-E4B2-4661-883F-3CD7FFBF6A46}"/>
              </a:ext>
            </a:extLst>
          </p:cNvPr>
          <p:cNvSpPr txBox="1">
            <a:spLocks/>
          </p:cNvSpPr>
          <p:nvPr/>
        </p:nvSpPr>
        <p:spPr>
          <a:xfrm>
            <a:off x="5201099" y="331532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0" name="副标题 4">
            <a:extLst>
              <a:ext uri="{FF2B5EF4-FFF2-40B4-BE49-F238E27FC236}">
                <a16:creationId xmlns:a16="http://schemas.microsoft.com/office/drawing/2014/main" id="{A57D702C-F424-47DA-8D7B-60DEDD79D01A}"/>
              </a:ext>
            </a:extLst>
          </p:cNvPr>
          <p:cNvSpPr txBox="1">
            <a:spLocks/>
          </p:cNvSpPr>
          <p:nvPr/>
        </p:nvSpPr>
        <p:spPr>
          <a:xfrm>
            <a:off x="5201099" y="427474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1" name="副标题 4">
            <a:extLst>
              <a:ext uri="{FF2B5EF4-FFF2-40B4-BE49-F238E27FC236}">
                <a16:creationId xmlns:a16="http://schemas.microsoft.com/office/drawing/2014/main" id="{65F09F5C-68D8-4387-BDCC-5935B63067C1}"/>
              </a:ext>
            </a:extLst>
          </p:cNvPr>
          <p:cNvSpPr txBox="1">
            <a:spLocks/>
          </p:cNvSpPr>
          <p:nvPr/>
        </p:nvSpPr>
        <p:spPr>
          <a:xfrm>
            <a:off x="5201099" y="52339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67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Changing the assumptions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9558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5643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4327670" y="22425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5C34BC-86E8-49AD-971B-B0BBA31503DE}"/>
              </a:ext>
            </a:extLst>
          </p:cNvPr>
          <p:cNvSpPr/>
          <p:nvPr/>
        </p:nvSpPr>
        <p:spPr>
          <a:xfrm>
            <a:off x="3784698" y="2242570"/>
            <a:ext cx="400174" cy="6464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5403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5025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4613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ADF8CC-E375-4A4F-B283-20086EF502B4}"/>
              </a:ext>
            </a:extLst>
          </p:cNvPr>
          <p:cNvSpPr/>
          <p:nvPr/>
        </p:nvSpPr>
        <p:spPr>
          <a:xfrm>
            <a:off x="3784698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80974"/>
            <a:ext cx="16624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1325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220336"/>
            <a:ext cx="10118774" cy="552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b="1" dirty="0">
                <a:latin typeface="Helvetica-Bold"/>
              </a:rPr>
              <a:t>What if we assume 2:1?  </a:t>
            </a:r>
            <a:r>
              <a:rPr lang="en-US" altLang="zh-CN" sz="3200" b="1" dirty="0">
                <a:solidFill>
                  <a:srgbClr val="C82506"/>
                </a:solidFill>
                <a:latin typeface="Helvetica-Bold"/>
              </a:rPr>
              <a:t>2x the rate!</a:t>
            </a:r>
            <a:endParaRPr lang="en-US" altLang="zh-CN" sz="1200" b="1" dirty="0">
              <a:solidFill>
                <a:srgbClr val="000000"/>
              </a:solidFill>
            </a:endParaRPr>
          </a:p>
        </p:txBody>
      </p:sp>
      <p:sp>
        <p:nvSpPr>
          <p:cNvPr id="46" name="副标题 4">
            <a:extLst>
              <a:ext uri="{FF2B5EF4-FFF2-40B4-BE49-F238E27FC236}">
                <a16:creationId xmlns:a16="http://schemas.microsoft.com/office/drawing/2014/main" id="{6C888EC8-59C8-49CD-901A-4EA1C5A60EA9}"/>
              </a:ext>
            </a:extLst>
          </p:cNvPr>
          <p:cNvSpPr txBox="1">
            <a:spLocks/>
          </p:cNvSpPr>
          <p:nvPr/>
        </p:nvSpPr>
        <p:spPr>
          <a:xfrm>
            <a:off x="1000210" y="2126082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1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35A313A6-C77F-4B84-B8ED-45DBAF4BBDB9}"/>
              </a:ext>
            </a:extLst>
          </p:cNvPr>
          <p:cNvSpPr txBox="1">
            <a:spLocks/>
          </p:cNvSpPr>
          <p:nvPr/>
        </p:nvSpPr>
        <p:spPr>
          <a:xfrm>
            <a:off x="1000210" y="311804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2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CAE4557D-096D-43A2-A0C3-13CAB72BF9FB}"/>
              </a:ext>
            </a:extLst>
          </p:cNvPr>
          <p:cNvSpPr txBox="1">
            <a:spLocks/>
          </p:cNvSpPr>
          <p:nvPr/>
        </p:nvSpPr>
        <p:spPr>
          <a:xfrm>
            <a:off x="1000210" y="408940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3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24BDC72A-D59D-4A4E-ADBF-2B4859497A63}"/>
              </a:ext>
            </a:extLst>
          </p:cNvPr>
          <p:cNvSpPr txBox="1">
            <a:spLocks/>
          </p:cNvSpPr>
          <p:nvPr/>
        </p:nvSpPr>
        <p:spPr>
          <a:xfrm>
            <a:off x="1000210" y="5048209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4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601E0E-5C8F-4A0D-8891-F938D0E3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34" name="副标题 4">
            <a:extLst>
              <a:ext uri="{FF2B5EF4-FFF2-40B4-BE49-F238E27FC236}">
                <a16:creationId xmlns:a16="http://schemas.microsoft.com/office/drawing/2014/main" id="{7FA365E5-253D-449C-86AA-892276141030}"/>
              </a:ext>
            </a:extLst>
          </p:cNvPr>
          <p:cNvSpPr txBox="1">
            <a:spLocks/>
          </p:cNvSpPr>
          <p:nvPr/>
        </p:nvSpPr>
        <p:spPr>
          <a:xfrm>
            <a:off x="5201099" y="233928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37" name="副标题 4">
            <a:extLst>
              <a:ext uri="{FF2B5EF4-FFF2-40B4-BE49-F238E27FC236}">
                <a16:creationId xmlns:a16="http://schemas.microsoft.com/office/drawing/2014/main" id="{1CBD6E67-B6C5-4EBF-80E4-65F5F06667A6}"/>
              </a:ext>
            </a:extLst>
          </p:cNvPr>
          <p:cNvSpPr txBox="1">
            <a:spLocks/>
          </p:cNvSpPr>
          <p:nvPr/>
        </p:nvSpPr>
        <p:spPr>
          <a:xfrm>
            <a:off x="5201099" y="331532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39" name="副标题 4">
            <a:extLst>
              <a:ext uri="{FF2B5EF4-FFF2-40B4-BE49-F238E27FC236}">
                <a16:creationId xmlns:a16="http://schemas.microsoft.com/office/drawing/2014/main" id="{7211F748-CB6C-4097-B0D9-25BC728236D5}"/>
              </a:ext>
            </a:extLst>
          </p:cNvPr>
          <p:cNvSpPr txBox="1">
            <a:spLocks/>
          </p:cNvSpPr>
          <p:nvPr/>
        </p:nvSpPr>
        <p:spPr>
          <a:xfrm>
            <a:off x="5201099" y="427474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1" name="副标题 4">
            <a:extLst>
              <a:ext uri="{FF2B5EF4-FFF2-40B4-BE49-F238E27FC236}">
                <a16:creationId xmlns:a16="http://schemas.microsoft.com/office/drawing/2014/main" id="{669CAD24-5902-41D3-B02C-5F18C1C5C833}"/>
              </a:ext>
            </a:extLst>
          </p:cNvPr>
          <p:cNvSpPr txBox="1">
            <a:spLocks/>
          </p:cNvSpPr>
          <p:nvPr/>
        </p:nvSpPr>
        <p:spPr>
          <a:xfrm>
            <a:off x="5201099" y="52339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981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Changing the assumptions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9558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5643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5403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5025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4613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80974"/>
            <a:ext cx="16624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1325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4" name="副标题 4">
            <a:extLst>
              <a:ext uri="{FF2B5EF4-FFF2-40B4-BE49-F238E27FC236}">
                <a16:creationId xmlns:a16="http://schemas.microsoft.com/office/drawing/2014/main" id="{90FBD309-12C4-44E7-8BDC-4B92739E6253}"/>
              </a:ext>
            </a:extLst>
          </p:cNvPr>
          <p:cNvSpPr txBox="1">
            <a:spLocks/>
          </p:cNvSpPr>
          <p:nvPr/>
        </p:nvSpPr>
        <p:spPr>
          <a:xfrm>
            <a:off x="290146" y="1220336"/>
            <a:ext cx="8567854" cy="552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b="1" dirty="0">
                <a:solidFill>
                  <a:srgbClr val="C82506"/>
                </a:solidFill>
                <a:latin typeface="Helvetica-Bold"/>
              </a:rPr>
              <a:t>What if we assume 1:1?</a:t>
            </a:r>
            <a:endParaRPr lang="en-US" altLang="zh-CN" sz="1200" b="1" dirty="0">
              <a:solidFill>
                <a:srgbClr val="000000"/>
              </a:solidFill>
            </a:endParaRPr>
          </a:p>
        </p:txBody>
      </p:sp>
      <p:sp>
        <p:nvSpPr>
          <p:cNvPr id="46" name="副标题 4">
            <a:extLst>
              <a:ext uri="{FF2B5EF4-FFF2-40B4-BE49-F238E27FC236}">
                <a16:creationId xmlns:a16="http://schemas.microsoft.com/office/drawing/2014/main" id="{6C888EC8-59C8-49CD-901A-4EA1C5A60EA9}"/>
              </a:ext>
            </a:extLst>
          </p:cNvPr>
          <p:cNvSpPr txBox="1">
            <a:spLocks/>
          </p:cNvSpPr>
          <p:nvPr/>
        </p:nvSpPr>
        <p:spPr>
          <a:xfrm>
            <a:off x="1000210" y="2126082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1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35A313A6-C77F-4B84-B8ED-45DBAF4BBDB9}"/>
              </a:ext>
            </a:extLst>
          </p:cNvPr>
          <p:cNvSpPr txBox="1">
            <a:spLocks/>
          </p:cNvSpPr>
          <p:nvPr/>
        </p:nvSpPr>
        <p:spPr>
          <a:xfrm>
            <a:off x="1000210" y="311804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2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CAE4557D-096D-43A2-A0C3-13CAB72BF9FB}"/>
              </a:ext>
            </a:extLst>
          </p:cNvPr>
          <p:cNvSpPr txBox="1">
            <a:spLocks/>
          </p:cNvSpPr>
          <p:nvPr/>
        </p:nvSpPr>
        <p:spPr>
          <a:xfrm>
            <a:off x="1000210" y="408940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3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24BDC72A-D59D-4A4E-ADBF-2B4859497A63}"/>
              </a:ext>
            </a:extLst>
          </p:cNvPr>
          <p:cNvSpPr txBox="1">
            <a:spLocks/>
          </p:cNvSpPr>
          <p:nvPr/>
        </p:nvSpPr>
        <p:spPr>
          <a:xfrm>
            <a:off x="1000210" y="5048209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4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98D39A-6F7D-4C2B-B013-F66511CE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37" name="副标题 4">
            <a:extLst>
              <a:ext uri="{FF2B5EF4-FFF2-40B4-BE49-F238E27FC236}">
                <a16:creationId xmlns:a16="http://schemas.microsoft.com/office/drawing/2014/main" id="{7E1201B7-6446-461B-8726-B5F3CD509390}"/>
              </a:ext>
            </a:extLst>
          </p:cNvPr>
          <p:cNvSpPr txBox="1">
            <a:spLocks/>
          </p:cNvSpPr>
          <p:nvPr/>
        </p:nvSpPr>
        <p:spPr>
          <a:xfrm>
            <a:off x="5201099" y="233928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39" name="副标题 4">
            <a:extLst>
              <a:ext uri="{FF2B5EF4-FFF2-40B4-BE49-F238E27FC236}">
                <a16:creationId xmlns:a16="http://schemas.microsoft.com/office/drawing/2014/main" id="{1E531FA2-768E-4A3B-B2DC-C3926339D454}"/>
              </a:ext>
            </a:extLst>
          </p:cNvPr>
          <p:cNvSpPr txBox="1">
            <a:spLocks/>
          </p:cNvSpPr>
          <p:nvPr/>
        </p:nvSpPr>
        <p:spPr>
          <a:xfrm>
            <a:off x="5201099" y="331532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1" name="副标题 4">
            <a:extLst>
              <a:ext uri="{FF2B5EF4-FFF2-40B4-BE49-F238E27FC236}">
                <a16:creationId xmlns:a16="http://schemas.microsoft.com/office/drawing/2014/main" id="{6FA6BFFE-A04E-42CD-8D6A-54AF330F9583}"/>
              </a:ext>
            </a:extLst>
          </p:cNvPr>
          <p:cNvSpPr txBox="1">
            <a:spLocks/>
          </p:cNvSpPr>
          <p:nvPr/>
        </p:nvSpPr>
        <p:spPr>
          <a:xfrm>
            <a:off x="5201099" y="427474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2" name="副标题 4">
            <a:extLst>
              <a:ext uri="{FF2B5EF4-FFF2-40B4-BE49-F238E27FC236}">
                <a16:creationId xmlns:a16="http://schemas.microsoft.com/office/drawing/2014/main" id="{0862FA16-BBC3-428D-AEF1-19ADCA1CF93F}"/>
              </a:ext>
            </a:extLst>
          </p:cNvPr>
          <p:cNvSpPr txBox="1">
            <a:spLocks/>
          </p:cNvSpPr>
          <p:nvPr/>
        </p:nvSpPr>
        <p:spPr>
          <a:xfrm>
            <a:off x="5201099" y="52339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23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Changing the assumptions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9558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5643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5403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5025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4613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C26270-A20A-4648-B753-865ACE090ECD}"/>
              </a:ext>
            </a:extLst>
          </p:cNvPr>
          <p:cNvSpPr/>
          <p:nvPr/>
        </p:nvSpPr>
        <p:spPr>
          <a:xfrm>
            <a:off x="2698697" y="51396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ADF8CC-E375-4A4F-B283-20086EF502B4}"/>
              </a:ext>
            </a:extLst>
          </p:cNvPr>
          <p:cNvSpPr/>
          <p:nvPr/>
        </p:nvSpPr>
        <p:spPr>
          <a:xfrm>
            <a:off x="3784698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7E1FC6-AC39-4539-A42F-8313174339DE}"/>
              </a:ext>
            </a:extLst>
          </p:cNvPr>
          <p:cNvSpPr/>
          <p:nvPr/>
        </p:nvSpPr>
        <p:spPr>
          <a:xfrm>
            <a:off x="3241725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80974"/>
            <a:ext cx="16624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1325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6" name="副标题 4">
            <a:extLst>
              <a:ext uri="{FF2B5EF4-FFF2-40B4-BE49-F238E27FC236}">
                <a16:creationId xmlns:a16="http://schemas.microsoft.com/office/drawing/2014/main" id="{6C888EC8-59C8-49CD-901A-4EA1C5A60EA9}"/>
              </a:ext>
            </a:extLst>
          </p:cNvPr>
          <p:cNvSpPr txBox="1">
            <a:spLocks/>
          </p:cNvSpPr>
          <p:nvPr/>
        </p:nvSpPr>
        <p:spPr>
          <a:xfrm>
            <a:off x="1000210" y="2126082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1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35A313A6-C77F-4B84-B8ED-45DBAF4BBDB9}"/>
              </a:ext>
            </a:extLst>
          </p:cNvPr>
          <p:cNvSpPr txBox="1">
            <a:spLocks/>
          </p:cNvSpPr>
          <p:nvPr/>
        </p:nvSpPr>
        <p:spPr>
          <a:xfrm>
            <a:off x="1000210" y="311804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2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CAE4557D-096D-43A2-A0C3-13CAB72BF9FB}"/>
              </a:ext>
            </a:extLst>
          </p:cNvPr>
          <p:cNvSpPr txBox="1">
            <a:spLocks/>
          </p:cNvSpPr>
          <p:nvPr/>
        </p:nvSpPr>
        <p:spPr>
          <a:xfrm>
            <a:off x="1000210" y="408940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3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24BDC72A-D59D-4A4E-ADBF-2B4859497A63}"/>
              </a:ext>
            </a:extLst>
          </p:cNvPr>
          <p:cNvSpPr txBox="1">
            <a:spLocks/>
          </p:cNvSpPr>
          <p:nvPr/>
        </p:nvSpPr>
        <p:spPr>
          <a:xfrm>
            <a:off x="1000210" y="5048209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4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4" name="副标题 4">
            <a:extLst>
              <a:ext uri="{FF2B5EF4-FFF2-40B4-BE49-F238E27FC236}">
                <a16:creationId xmlns:a16="http://schemas.microsoft.com/office/drawing/2014/main" id="{404883B4-664B-4B33-A29B-BE5BCA8B75A2}"/>
              </a:ext>
            </a:extLst>
          </p:cNvPr>
          <p:cNvSpPr txBox="1">
            <a:spLocks/>
          </p:cNvSpPr>
          <p:nvPr/>
        </p:nvSpPr>
        <p:spPr>
          <a:xfrm>
            <a:off x="290146" y="1220336"/>
            <a:ext cx="10118774" cy="552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3200" b="1" dirty="0">
                <a:latin typeface="Helvetica-Bold"/>
              </a:rPr>
              <a:t>What if we assume 1:1?  </a:t>
            </a:r>
            <a:r>
              <a:rPr lang="en-US" altLang="zh-CN" sz="3200" b="1" dirty="0">
                <a:solidFill>
                  <a:srgbClr val="C82506"/>
                </a:solidFill>
                <a:latin typeface="Helvetica-Bold"/>
              </a:rPr>
              <a:t>4x the rate!</a:t>
            </a:r>
            <a:endParaRPr lang="en-US" altLang="zh-CN" sz="1200" b="1" dirty="0">
              <a:solidFill>
                <a:srgbClr val="00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D94076-5215-49E4-BBFB-2D25C4DD5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37" name="副标题 4">
            <a:extLst>
              <a:ext uri="{FF2B5EF4-FFF2-40B4-BE49-F238E27FC236}">
                <a16:creationId xmlns:a16="http://schemas.microsoft.com/office/drawing/2014/main" id="{671289FD-6152-4E77-9ADA-07929294CB89}"/>
              </a:ext>
            </a:extLst>
          </p:cNvPr>
          <p:cNvSpPr txBox="1">
            <a:spLocks/>
          </p:cNvSpPr>
          <p:nvPr/>
        </p:nvSpPr>
        <p:spPr>
          <a:xfrm>
            <a:off x="5201099" y="233928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39" name="副标题 4">
            <a:extLst>
              <a:ext uri="{FF2B5EF4-FFF2-40B4-BE49-F238E27FC236}">
                <a16:creationId xmlns:a16="http://schemas.microsoft.com/office/drawing/2014/main" id="{0646C299-FB1D-49AE-A868-E3C2C68ABEEA}"/>
              </a:ext>
            </a:extLst>
          </p:cNvPr>
          <p:cNvSpPr txBox="1">
            <a:spLocks/>
          </p:cNvSpPr>
          <p:nvPr/>
        </p:nvSpPr>
        <p:spPr>
          <a:xfrm>
            <a:off x="5201099" y="331532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1" name="副标题 4">
            <a:extLst>
              <a:ext uri="{FF2B5EF4-FFF2-40B4-BE49-F238E27FC236}">
                <a16:creationId xmlns:a16="http://schemas.microsoft.com/office/drawing/2014/main" id="{1CD89F33-3CEC-4BDA-B599-0FC1D0535C58}"/>
              </a:ext>
            </a:extLst>
          </p:cNvPr>
          <p:cNvSpPr txBox="1">
            <a:spLocks/>
          </p:cNvSpPr>
          <p:nvPr/>
        </p:nvSpPr>
        <p:spPr>
          <a:xfrm>
            <a:off x="5201099" y="427474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2" name="副标题 4">
            <a:extLst>
              <a:ext uri="{FF2B5EF4-FFF2-40B4-BE49-F238E27FC236}">
                <a16:creationId xmlns:a16="http://schemas.microsoft.com/office/drawing/2014/main" id="{DB644521-51B5-4A50-864B-CE068B06FCD6}"/>
              </a:ext>
            </a:extLst>
          </p:cNvPr>
          <p:cNvSpPr txBox="1">
            <a:spLocks/>
          </p:cNvSpPr>
          <p:nvPr/>
        </p:nvSpPr>
        <p:spPr>
          <a:xfrm>
            <a:off x="5201099" y="52339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171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Changing the assumptions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9558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5643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5403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5025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4613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C26270-A20A-4648-B753-865ACE090ECD}"/>
              </a:ext>
            </a:extLst>
          </p:cNvPr>
          <p:cNvSpPr/>
          <p:nvPr/>
        </p:nvSpPr>
        <p:spPr>
          <a:xfrm>
            <a:off x="2698697" y="51396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ADF8CC-E375-4A4F-B283-20086EF502B4}"/>
              </a:ext>
            </a:extLst>
          </p:cNvPr>
          <p:cNvSpPr/>
          <p:nvPr/>
        </p:nvSpPr>
        <p:spPr>
          <a:xfrm>
            <a:off x="3784698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7E1FC6-AC39-4539-A42F-8313174339DE}"/>
              </a:ext>
            </a:extLst>
          </p:cNvPr>
          <p:cNvSpPr/>
          <p:nvPr/>
        </p:nvSpPr>
        <p:spPr>
          <a:xfrm>
            <a:off x="3241725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80974"/>
            <a:ext cx="16624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1325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6" name="副标题 4">
            <a:extLst>
              <a:ext uri="{FF2B5EF4-FFF2-40B4-BE49-F238E27FC236}">
                <a16:creationId xmlns:a16="http://schemas.microsoft.com/office/drawing/2014/main" id="{6C888EC8-59C8-49CD-901A-4EA1C5A60EA9}"/>
              </a:ext>
            </a:extLst>
          </p:cNvPr>
          <p:cNvSpPr txBox="1">
            <a:spLocks/>
          </p:cNvSpPr>
          <p:nvPr/>
        </p:nvSpPr>
        <p:spPr>
          <a:xfrm>
            <a:off x="1000210" y="2126082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1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35A313A6-C77F-4B84-B8ED-45DBAF4BBDB9}"/>
              </a:ext>
            </a:extLst>
          </p:cNvPr>
          <p:cNvSpPr txBox="1">
            <a:spLocks/>
          </p:cNvSpPr>
          <p:nvPr/>
        </p:nvSpPr>
        <p:spPr>
          <a:xfrm>
            <a:off x="1000210" y="311804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2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CAE4557D-096D-43A2-A0C3-13CAB72BF9FB}"/>
              </a:ext>
            </a:extLst>
          </p:cNvPr>
          <p:cNvSpPr txBox="1">
            <a:spLocks/>
          </p:cNvSpPr>
          <p:nvPr/>
        </p:nvSpPr>
        <p:spPr>
          <a:xfrm>
            <a:off x="1000210" y="408940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3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24BDC72A-D59D-4A4E-ADBF-2B4859497A63}"/>
              </a:ext>
            </a:extLst>
          </p:cNvPr>
          <p:cNvSpPr txBox="1">
            <a:spLocks/>
          </p:cNvSpPr>
          <p:nvPr/>
        </p:nvSpPr>
        <p:spPr>
          <a:xfrm>
            <a:off x="1000210" y="5048209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4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894ABE-E2D5-4C9F-A081-6242D4B4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21" name="副标题 4">
            <a:extLst>
              <a:ext uri="{FF2B5EF4-FFF2-40B4-BE49-F238E27FC236}">
                <a16:creationId xmlns:a16="http://schemas.microsoft.com/office/drawing/2014/main" id="{CD0727A0-490F-4D81-8F3E-67BE85A947AD}"/>
              </a:ext>
            </a:extLst>
          </p:cNvPr>
          <p:cNvSpPr txBox="1">
            <a:spLocks/>
          </p:cNvSpPr>
          <p:nvPr/>
        </p:nvSpPr>
        <p:spPr>
          <a:xfrm>
            <a:off x="5201099" y="233928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22" name="副标题 4">
            <a:extLst>
              <a:ext uri="{FF2B5EF4-FFF2-40B4-BE49-F238E27FC236}">
                <a16:creationId xmlns:a16="http://schemas.microsoft.com/office/drawing/2014/main" id="{0E47EB8A-E4C1-446F-B49E-24B91F57FC76}"/>
              </a:ext>
            </a:extLst>
          </p:cNvPr>
          <p:cNvSpPr txBox="1">
            <a:spLocks/>
          </p:cNvSpPr>
          <p:nvPr/>
        </p:nvSpPr>
        <p:spPr>
          <a:xfrm>
            <a:off x="5201099" y="331532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23" name="副标题 4">
            <a:extLst>
              <a:ext uri="{FF2B5EF4-FFF2-40B4-BE49-F238E27FC236}">
                <a16:creationId xmlns:a16="http://schemas.microsoft.com/office/drawing/2014/main" id="{2281F4AE-3728-4B28-B5FD-A4FC00C19643}"/>
              </a:ext>
            </a:extLst>
          </p:cNvPr>
          <p:cNvSpPr txBox="1">
            <a:spLocks/>
          </p:cNvSpPr>
          <p:nvPr/>
        </p:nvSpPr>
        <p:spPr>
          <a:xfrm>
            <a:off x="5201099" y="427474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24" name="副标题 4">
            <a:extLst>
              <a:ext uri="{FF2B5EF4-FFF2-40B4-BE49-F238E27FC236}">
                <a16:creationId xmlns:a16="http://schemas.microsoft.com/office/drawing/2014/main" id="{11849120-F3BA-4FDC-9DCD-02622011884C}"/>
              </a:ext>
            </a:extLst>
          </p:cNvPr>
          <p:cNvSpPr txBox="1">
            <a:spLocks/>
          </p:cNvSpPr>
          <p:nvPr/>
        </p:nvSpPr>
        <p:spPr>
          <a:xfrm>
            <a:off x="5201099" y="52339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25" name="副标题 4">
            <a:extLst>
              <a:ext uri="{FF2B5EF4-FFF2-40B4-BE49-F238E27FC236}">
                <a16:creationId xmlns:a16="http://schemas.microsoft.com/office/drawing/2014/main" id="{BBD6120F-691B-4065-A49C-F8B55B444590}"/>
              </a:ext>
            </a:extLst>
          </p:cNvPr>
          <p:cNvSpPr txBox="1">
            <a:spLocks/>
          </p:cNvSpPr>
          <p:nvPr/>
        </p:nvSpPr>
        <p:spPr>
          <a:xfrm>
            <a:off x="290146" y="1220336"/>
            <a:ext cx="8467774" cy="552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2600" b="1" dirty="0">
                <a:solidFill>
                  <a:srgbClr val="C00000"/>
                </a:solidFill>
                <a:latin typeface="Helvetica-Bold"/>
              </a:rPr>
              <a:t>What if assumption is wrong? </a:t>
            </a:r>
            <a:endParaRPr lang="en-US" altLang="zh-CN" sz="2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428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Changing the assumptions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9CEBBC1-5FE5-4B60-82F3-390EA105EF03}"/>
              </a:ext>
            </a:extLst>
          </p:cNvPr>
          <p:cNvSpPr/>
          <p:nvPr/>
        </p:nvSpPr>
        <p:spPr>
          <a:xfrm>
            <a:off x="5167005" y="195580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2594BED-54A5-46CB-A4E0-A577EF0EDCE5}"/>
              </a:ext>
            </a:extLst>
          </p:cNvPr>
          <p:cNvCxnSpPr>
            <a:cxnSpLocks/>
          </p:cNvCxnSpPr>
          <p:nvPr/>
        </p:nvCxnSpPr>
        <p:spPr>
          <a:xfrm flipV="1">
            <a:off x="1495750" y="2564303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0A23837-C5F0-451A-AAE9-0E21356BD313}"/>
              </a:ext>
            </a:extLst>
          </p:cNvPr>
          <p:cNvSpPr/>
          <p:nvPr/>
        </p:nvSpPr>
        <p:spPr>
          <a:xfrm>
            <a:off x="4327670" y="2242570"/>
            <a:ext cx="400174" cy="646471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374561-7C1A-4886-AF9C-22E265E9253B}"/>
              </a:ext>
            </a:extLst>
          </p:cNvPr>
          <p:cNvSpPr/>
          <p:nvPr/>
        </p:nvSpPr>
        <p:spPr>
          <a:xfrm>
            <a:off x="2698697" y="2242609"/>
            <a:ext cx="400228" cy="646392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5C34BC-86E8-49AD-971B-B0BBA31503DE}"/>
              </a:ext>
            </a:extLst>
          </p:cNvPr>
          <p:cNvSpPr/>
          <p:nvPr/>
        </p:nvSpPr>
        <p:spPr>
          <a:xfrm>
            <a:off x="3784698" y="2242570"/>
            <a:ext cx="400174" cy="646471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743E6A-3C28-49EE-90E5-706068C74E8C}"/>
              </a:ext>
            </a:extLst>
          </p:cNvPr>
          <p:cNvSpPr/>
          <p:nvPr/>
        </p:nvSpPr>
        <p:spPr>
          <a:xfrm>
            <a:off x="3241725" y="2242570"/>
            <a:ext cx="400174" cy="646471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30A71F3-E396-480D-91FA-346EAF3CAE54}"/>
              </a:ext>
            </a:extLst>
          </p:cNvPr>
          <p:cNvCxnSpPr>
            <a:cxnSpLocks/>
          </p:cNvCxnSpPr>
          <p:nvPr/>
        </p:nvCxnSpPr>
        <p:spPr>
          <a:xfrm flipV="1">
            <a:off x="1495750" y="3540345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B404EE3D-F097-4EFB-9EF7-05A81AF8CBD0}"/>
              </a:ext>
            </a:extLst>
          </p:cNvPr>
          <p:cNvSpPr/>
          <p:nvPr/>
        </p:nvSpPr>
        <p:spPr>
          <a:xfrm>
            <a:off x="4327670" y="3218612"/>
            <a:ext cx="400174" cy="646471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87F248-56D5-4DE1-9A1B-D658D4EEC137}"/>
              </a:ext>
            </a:extLst>
          </p:cNvPr>
          <p:cNvSpPr/>
          <p:nvPr/>
        </p:nvSpPr>
        <p:spPr>
          <a:xfrm>
            <a:off x="2698697" y="3218651"/>
            <a:ext cx="400228" cy="646392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91BD564-91FB-4EE8-98EA-E5A45F624E55}"/>
              </a:ext>
            </a:extLst>
          </p:cNvPr>
          <p:cNvSpPr/>
          <p:nvPr/>
        </p:nvSpPr>
        <p:spPr>
          <a:xfrm>
            <a:off x="3784698" y="3218612"/>
            <a:ext cx="400174" cy="646471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9C9EBD1-C856-411E-9065-9796A6F85B63}"/>
              </a:ext>
            </a:extLst>
          </p:cNvPr>
          <p:cNvSpPr/>
          <p:nvPr/>
        </p:nvSpPr>
        <p:spPr>
          <a:xfrm>
            <a:off x="3241725" y="3218612"/>
            <a:ext cx="400174" cy="646471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197BC3-9A67-455A-8B39-206FD4D1DB2B}"/>
              </a:ext>
            </a:extLst>
          </p:cNvPr>
          <p:cNvCxnSpPr>
            <a:cxnSpLocks/>
          </p:cNvCxnSpPr>
          <p:nvPr/>
        </p:nvCxnSpPr>
        <p:spPr>
          <a:xfrm flipV="1">
            <a:off x="1495750" y="4502580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6095AC5D-C3B5-4A37-A995-D9221D651D78}"/>
              </a:ext>
            </a:extLst>
          </p:cNvPr>
          <p:cNvSpPr/>
          <p:nvPr/>
        </p:nvSpPr>
        <p:spPr>
          <a:xfrm>
            <a:off x="4327670" y="4180847"/>
            <a:ext cx="400174" cy="646471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783F06-A3E3-4507-9693-04C221BEAE2D}"/>
              </a:ext>
            </a:extLst>
          </p:cNvPr>
          <p:cNvSpPr/>
          <p:nvPr/>
        </p:nvSpPr>
        <p:spPr>
          <a:xfrm>
            <a:off x="2698697" y="4180886"/>
            <a:ext cx="400228" cy="646392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DEBFDAE-1BBE-4042-9776-CF4D1584A074}"/>
              </a:ext>
            </a:extLst>
          </p:cNvPr>
          <p:cNvSpPr/>
          <p:nvPr/>
        </p:nvSpPr>
        <p:spPr>
          <a:xfrm>
            <a:off x="3784698" y="4180847"/>
            <a:ext cx="400174" cy="646471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9809A33-2452-4340-B627-0D1A560E9686}"/>
              </a:ext>
            </a:extLst>
          </p:cNvPr>
          <p:cNvSpPr/>
          <p:nvPr/>
        </p:nvSpPr>
        <p:spPr>
          <a:xfrm>
            <a:off x="3241725" y="4180847"/>
            <a:ext cx="400174" cy="646471"/>
          </a:xfrm>
          <a:prstGeom prst="rect">
            <a:avLst/>
          </a:prstGeom>
          <a:solidFill>
            <a:schemeClr val="bg2">
              <a:lumMod val="90000"/>
              <a:alpha val="71000"/>
            </a:schemeClr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prstClr val="white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B84473-48F9-4384-BCBA-45A155793D33}"/>
              </a:ext>
            </a:extLst>
          </p:cNvPr>
          <p:cNvCxnSpPr>
            <a:cxnSpLocks/>
          </p:cNvCxnSpPr>
          <p:nvPr/>
        </p:nvCxnSpPr>
        <p:spPr>
          <a:xfrm flipV="1">
            <a:off x="1495750" y="5461382"/>
            <a:ext cx="3685850" cy="30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2CB6119-AFD4-4ED9-91EF-308CCF7F4D46}"/>
              </a:ext>
            </a:extLst>
          </p:cNvPr>
          <p:cNvSpPr/>
          <p:nvPr/>
        </p:nvSpPr>
        <p:spPr>
          <a:xfrm>
            <a:off x="4327670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C26270-A20A-4648-B753-865ACE090ECD}"/>
              </a:ext>
            </a:extLst>
          </p:cNvPr>
          <p:cNvSpPr/>
          <p:nvPr/>
        </p:nvSpPr>
        <p:spPr>
          <a:xfrm>
            <a:off x="2698697" y="5139688"/>
            <a:ext cx="400228" cy="646392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1ADF8CC-E375-4A4F-B283-20086EF502B4}"/>
              </a:ext>
            </a:extLst>
          </p:cNvPr>
          <p:cNvSpPr/>
          <p:nvPr/>
        </p:nvSpPr>
        <p:spPr>
          <a:xfrm>
            <a:off x="3784698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37E1FC6-AC39-4539-A42F-8313174339DE}"/>
              </a:ext>
            </a:extLst>
          </p:cNvPr>
          <p:cNvSpPr/>
          <p:nvPr/>
        </p:nvSpPr>
        <p:spPr>
          <a:xfrm>
            <a:off x="3241725" y="5139649"/>
            <a:ext cx="400174" cy="646471"/>
          </a:xfrm>
          <a:prstGeom prst="rect">
            <a:avLst/>
          </a:prstGeom>
          <a:solidFill>
            <a:srgbClr val="70B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9FB7B61B-9EDF-465F-AF8F-3772C04FB1D0}"/>
              </a:ext>
            </a:extLst>
          </p:cNvPr>
          <p:cNvCxnSpPr>
            <a:cxnSpLocks/>
          </p:cNvCxnSpPr>
          <p:nvPr/>
        </p:nvCxnSpPr>
        <p:spPr>
          <a:xfrm>
            <a:off x="6932881" y="4080974"/>
            <a:ext cx="166247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副标题 4">
            <a:extLst>
              <a:ext uri="{FF2B5EF4-FFF2-40B4-BE49-F238E27FC236}">
                <a16:creationId xmlns:a16="http://schemas.microsoft.com/office/drawing/2014/main" id="{658CA6E1-7729-431E-986B-783D36288D24}"/>
              </a:ext>
            </a:extLst>
          </p:cNvPr>
          <p:cNvSpPr txBox="1">
            <a:spLocks/>
          </p:cNvSpPr>
          <p:nvPr/>
        </p:nvSpPr>
        <p:spPr>
          <a:xfrm>
            <a:off x="5407930" y="613254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6" name="副标题 4">
            <a:extLst>
              <a:ext uri="{FF2B5EF4-FFF2-40B4-BE49-F238E27FC236}">
                <a16:creationId xmlns:a16="http://schemas.microsoft.com/office/drawing/2014/main" id="{6C888EC8-59C8-49CD-901A-4EA1C5A60EA9}"/>
              </a:ext>
            </a:extLst>
          </p:cNvPr>
          <p:cNvSpPr txBox="1">
            <a:spLocks/>
          </p:cNvSpPr>
          <p:nvPr/>
        </p:nvSpPr>
        <p:spPr>
          <a:xfrm>
            <a:off x="1000210" y="2126082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1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35A313A6-C77F-4B84-B8ED-45DBAF4BBDB9}"/>
              </a:ext>
            </a:extLst>
          </p:cNvPr>
          <p:cNvSpPr txBox="1">
            <a:spLocks/>
          </p:cNvSpPr>
          <p:nvPr/>
        </p:nvSpPr>
        <p:spPr>
          <a:xfrm>
            <a:off x="1000210" y="311804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2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CAE4557D-096D-43A2-A0C3-13CAB72BF9FB}"/>
              </a:ext>
            </a:extLst>
          </p:cNvPr>
          <p:cNvSpPr txBox="1">
            <a:spLocks/>
          </p:cNvSpPr>
          <p:nvPr/>
        </p:nvSpPr>
        <p:spPr>
          <a:xfrm>
            <a:off x="1000210" y="4089407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3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24BDC72A-D59D-4A4E-ADBF-2B4859497A63}"/>
              </a:ext>
            </a:extLst>
          </p:cNvPr>
          <p:cNvSpPr txBox="1">
            <a:spLocks/>
          </p:cNvSpPr>
          <p:nvPr/>
        </p:nvSpPr>
        <p:spPr>
          <a:xfrm>
            <a:off x="1000210" y="5048209"/>
            <a:ext cx="531436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4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4" name="副标题 4">
            <a:extLst>
              <a:ext uri="{FF2B5EF4-FFF2-40B4-BE49-F238E27FC236}">
                <a16:creationId xmlns:a16="http://schemas.microsoft.com/office/drawing/2014/main" id="{C96CD101-E7D5-4A2A-9DD4-B22D40438FA0}"/>
              </a:ext>
            </a:extLst>
          </p:cNvPr>
          <p:cNvSpPr txBox="1">
            <a:spLocks/>
          </p:cNvSpPr>
          <p:nvPr/>
        </p:nvSpPr>
        <p:spPr>
          <a:xfrm>
            <a:off x="290146" y="1220336"/>
            <a:ext cx="8467774" cy="552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zh-CN" sz="2600" b="1" dirty="0">
                <a:solidFill>
                  <a:srgbClr val="C00000"/>
                </a:solidFill>
                <a:latin typeface="Helvetica-Bold"/>
              </a:rPr>
              <a:t>What if assumption is wrong? Queuing will happen! </a:t>
            </a:r>
            <a:endParaRPr lang="en-US" altLang="zh-CN" sz="2600" b="1" dirty="0">
              <a:solidFill>
                <a:srgbClr val="C0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DFF805-5F1D-4DE0-B01E-8A497B8D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37" name="副标题 4">
            <a:extLst>
              <a:ext uri="{FF2B5EF4-FFF2-40B4-BE49-F238E27FC236}">
                <a16:creationId xmlns:a16="http://schemas.microsoft.com/office/drawing/2014/main" id="{58CBEA14-F6AA-456B-866B-0F620F372CFF}"/>
              </a:ext>
            </a:extLst>
          </p:cNvPr>
          <p:cNvSpPr txBox="1">
            <a:spLocks/>
          </p:cNvSpPr>
          <p:nvPr/>
        </p:nvSpPr>
        <p:spPr>
          <a:xfrm>
            <a:off x="5201099" y="233928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39" name="副标题 4">
            <a:extLst>
              <a:ext uri="{FF2B5EF4-FFF2-40B4-BE49-F238E27FC236}">
                <a16:creationId xmlns:a16="http://schemas.microsoft.com/office/drawing/2014/main" id="{873EA87D-76BB-4F96-8CBA-A3A706EC6F5C}"/>
              </a:ext>
            </a:extLst>
          </p:cNvPr>
          <p:cNvSpPr txBox="1">
            <a:spLocks/>
          </p:cNvSpPr>
          <p:nvPr/>
        </p:nvSpPr>
        <p:spPr>
          <a:xfrm>
            <a:off x="5201099" y="3315322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1" name="副标题 4">
            <a:extLst>
              <a:ext uri="{FF2B5EF4-FFF2-40B4-BE49-F238E27FC236}">
                <a16:creationId xmlns:a16="http://schemas.microsoft.com/office/drawing/2014/main" id="{E1B908ED-4AB2-435C-B869-F7B3A071F741}"/>
              </a:ext>
            </a:extLst>
          </p:cNvPr>
          <p:cNvSpPr txBox="1">
            <a:spLocks/>
          </p:cNvSpPr>
          <p:nvPr/>
        </p:nvSpPr>
        <p:spPr>
          <a:xfrm>
            <a:off x="5201099" y="4274741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2" name="副标题 4">
            <a:extLst>
              <a:ext uri="{FF2B5EF4-FFF2-40B4-BE49-F238E27FC236}">
                <a16:creationId xmlns:a16="http://schemas.microsoft.com/office/drawing/2014/main" id="{9FF8B00B-24AE-4570-BF08-E24E8FDF0D47}"/>
              </a:ext>
            </a:extLst>
          </p:cNvPr>
          <p:cNvSpPr txBox="1">
            <a:spLocks/>
          </p:cNvSpPr>
          <p:nvPr/>
        </p:nvSpPr>
        <p:spPr>
          <a:xfrm>
            <a:off x="5201099" y="5233970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87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925009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Which assumption?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926C2A-3D9A-440D-8A8A-7B3511158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97" t="10870" r="12090" b="2727"/>
          <a:stretch/>
        </p:blipFill>
        <p:spPr>
          <a:xfrm>
            <a:off x="1285875" y="1310212"/>
            <a:ext cx="7135027" cy="481541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91C010-5D54-466C-8706-FBCC9AC1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60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41755249-2E28-47E2-AD58-0B0BA9447989}"/>
              </a:ext>
            </a:extLst>
          </p:cNvPr>
          <p:cNvGrpSpPr/>
          <p:nvPr/>
        </p:nvGrpSpPr>
        <p:grpSpPr>
          <a:xfrm>
            <a:off x="1160470" y="2346115"/>
            <a:ext cx="3685850" cy="2900467"/>
            <a:chOff x="1130618" y="2089259"/>
            <a:chExt cx="4360016" cy="32053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729527B-FA66-48E6-AD09-10D43FC95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2089259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2C7D603-B918-4BFA-81AC-E8D669962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3167902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0926C95-66F6-409C-BCD0-EEE28924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4231286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240763B-B937-4235-94BB-1086E237E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5290877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 err="1">
                <a:solidFill>
                  <a:srgbClr val="3366FF"/>
                </a:solidFill>
                <a:latin typeface="Helvetica-Bold"/>
              </a:rPr>
              <a:t>QJump</a:t>
            </a:r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 with priorities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E390BD-B396-401B-84A1-4B6B4F12FF4C}"/>
              </a:ext>
            </a:extLst>
          </p:cNvPr>
          <p:cNvSpPr/>
          <p:nvPr/>
        </p:nvSpPr>
        <p:spPr>
          <a:xfrm>
            <a:off x="4831725" y="169672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77785D-6738-496A-AC61-2D3FD427B913}"/>
              </a:ext>
            </a:extLst>
          </p:cNvPr>
          <p:cNvSpPr/>
          <p:nvPr/>
        </p:nvSpPr>
        <p:spPr>
          <a:xfrm>
            <a:off x="3992390" y="1983490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1A1B7B-445C-41C4-860A-C5B1EFD4BB6A}"/>
              </a:ext>
            </a:extLst>
          </p:cNvPr>
          <p:cNvSpPr/>
          <p:nvPr/>
        </p:nvSpPr>
        <p:spPr>
          <a:xfrm>
            <a:off x="3992390" y="2959532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4C03A8-3B85-408C-BCFF-149F60BC1E01}"/>
              </a:ext>
            </a:extLst>
          </p:cNvPr>
          <p:cNvSpPr/>
          <p:nvPr/>
        </p:nvSpPr>
        <p:spPr>
          <a:xfrm>
            <a:off x="3992390" y="3921767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242F36-2C09-4427-9252-78044163A568}"/>
              </a:ext>
            </a:extLst>
          </p:cNvPr>
          <p:cNvSpPr/>
          <p:nvPr/>
        </p:nvSpPr>
        <p:spPr>
          <a:xfrm>
            <a:off x="3992390" y="4880569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78600F-87FD-4F2B-9C12-8FCE896091CC}"/>
              </a:ext>
            </a:extLst>
          </p:cNvPr>
          <p:cNvCxnSpPr>
            <a:cxnSpLocks/>
          </p:cNvCxnSpPr>
          <p:nvPr/>
        </p:nvCxnSpPr>
        <p:spPr>
          <a:xfrm>
            <a:off x="6597601" y="3821894"/>
            <a:ext cx="18047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5AE3C1F1-2F18-4AAB-9543-E55D753CEFF6}"/>
              </a:ext>
            </a:extLst>
          </p:cNvPr>
          <p:cNvSpPr/>
          <p:nvPr/>
        </p:nvSpPr>
        <p:spPr>
          <a:xfrm>
            <a:off x="6797048" y="2051730"/>
            <a:ext cx="320409" cy="592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4240CA97-3F24-41AC-9160-A6C75047A6A2}"/>
              </a:ext>
            </a:extLst>
          </p:cNvPr>
          <p:cNvSpPr txBox="1">
            <a:spLocks/>
          </p:cNvSpPr>
          <p:nvPr/>
        </p:nvSpPr>
        <p:spPr>
          <a:xfrm>
            <a:off x="7082689" y="2138865"/>
            <a:ext cx="2204474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Low latency</a:t>
            </a:r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F59FF9DF-7069-4A89-978A-3D45BD8D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25D5651B-0617-42EC-ACDB-1D7CB77BB838}"/>
              </a:ext>
            </a:extLst>
          </p:cNvPr>
          <p:cNvSpPr txBox="1">
            <a:spLocks/>
          </p:cNvSpPr>
          <p:nvPr/>
        </p:nvSpPr>
        <p:spPr>
          <a:xfrm>
            <a:off x="4880259" y="212271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4B727E47-CEF1-4B4D-87D8-1C6E9B052523}"/>
              </a:ext>
            </a:extLst>
          </p:cNvPr>
          <p:cNvSpPr txBox="1">
            <a:spLocks/>
          </p:cNvSpPr>
          <p:nvPr/>
        </p:nvSpPr>
        <p:spPr>
          <a:xfrm>
            <a:off x="4880259" y="3098755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8" name="副标题 4">
            <a:extLst>
              <a:ext uri="{FF2B5EF4-FFF2-40B4-BE49-F238E27FC236}">
                <a16:creationId xmlns:a16="http://schemas.microsoft.com/office/drawing/2014/main" id="{A5067316-243F-48C0-A787-E809E8C0617F}"/>
              </a:ext>
            </a:extLst>
          </p:cNvPr>
          <p:cNvSpPr txBox="1">
            <a:spLocks/>
          </p:cNvSpPr>
          <p:nvPr/>
        </p:nvSpPr>
        <p:spPr>
          <a:xfrm>
            <a:off x="4880259" y="405817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9" name="副标题 4">
            <a:extLst>
              <a:ext uri="{FF2B5EF4-FFF2-40B4-BE49-F238E27FC236}">
                <a16:creationId xmlns:a16="http://schemas.microsoft.com/office/drawing/2014/main" id="{E12E56FD-9FBB-4F9D-BEBE-90246AAA462A}"/>
              </a:ext>
            </a:extLst>
          </p:cNvPr>
          <p:cNvSpPr txBox="1">
            <a:spLocks/>
          </p:cNvSpPr>
          <p:nvPr/>
        </p:nvSpPr>
        <p:spPr>
          <a:xfrm>
            <a:off x="4880259" y="501740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0" name="副标题 4">
            <a:extLst>
              <a:ext uri="{FF2B5EF4-FFF2-40B4-BE49-F238E27FC236}">
                <a16:creationId xmlns:a16="http://schemas.microsoft.com/office/drawing/2014/main" id="{03797697-722C-44B2-A3E2-B54279892D38}"/>
              </a:ext>
            </a:extLst>
          </p:cNvPr>
          <p:cNvSpPr txBox="1">
            <a:spLocks/>
          </p:cNvSpPr>
          <p:nvPr/>
        </p:nvSpPr>
        <p:spPr>
          <a:xfrm>
            <a:off x="1427066" y="5697538"/>
            <a:ext cx="2680407" cy="947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High priority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Low rate-limit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pic>
        <p:nvPicPr>
          <p:cNvPr id="61" name="Picture 2" descr="ç¸å³å¾ç">
            <a:extLst>
              <a:ext uri="{FF2B5EF4-FFF2-40B4-BE49-F238E27FC236}">
                <a16:creationId xmlns:a16="http://schemas.microsoft.com/office/drawing/2014/main" id="{5E9981E0-5D0C-4354-B31D-84A81053E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75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41755249-2E28-47E2-AD58-0B0BA9447989}"/>
              </a:ext>
            </a:extLst>
          </p:cNvPr>
          <p:cNvGrpSpPr/>
          <p:nvPr/>
        </p:nvGrpSpPr>
        <p:grpSpPr>
          <a:xfrm>
            <a:off x="1160470" y="2346115"/>
            <a:ext cx="3685850" cy="2900467"/>
            <a:chOff x="1130618" y="2089259"/>
            <a:chExt cx="4360016" cy="32053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729527B-FA66-48E6-AD09-10D43FC95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2089259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2C7D603-B918-4BFA-81AC-E8D669962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3167902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0926C95-66F6-409C-BCD0-EEE28924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4231286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240763B-B937-4235-94BB-1086E237E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5290877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 err="1">
                <a:solidFill>
                  <a:srgbClr val="3366FF"/>
                </a:solidFill>
                <a:latin typeface="Helvetica-Bold"/>
              </a:rPr>
              <a:t>QJump</a:t>
            </a:r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 with priorities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390BD-B396-401B-84A1-4B6B4F12FF4C}"/>
              </a:ext>
            </a:extLst>
          </p:cNvPr>
          <p:cNvSpPr/>
          <p:nvPr/>
        </p:nvSpPr>
        <p:spPr>
          <a:xfrm>
            <a:off x="4831725" y="169672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77785D-6738-496A-AC61-2D3FD427B913}"/>
              </a:ext>
            </a:extLst>
          </p:cNvPr>
          <p:cNvSpPr/>
          <p:nvPr/>
        </p:nvSpPr>
        <p:spPr>
          <a:xfrm>
            <a:off x="3992390" y="1983490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FD27ED-41F3-4BAC-BBBE-57252D4049EA}"/>
              </a:ext>
            </a:extLst>
          </p:cNvPr>
          <p:cNvSpPr/>
          <p:nvPr/>
        </p:nvSpPr>
        <p:spPr>
          <a:xfrm>
            <a:off x="3449418" y="1983490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A67BBA-F7A3-4B08-9976-6F903896D18B}"/>
              </a:ext>
            </a:extLst>
          </p:cNvPr>
          <p:cNvSpPr/>
          <p:nvPr/>
        </p:nvSpPr>
        <p:spPr>
          <a:xfrm>
            <a:off x="2906445" y="1983490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1A1B7B-445C-41C4-860A-C5B1EFD4BB6A}"/>
              </a:ext>
            </a:extLst>
          </p:cNvPr>
          <p:cNvSpPr/>
          <p:nvPr/>
        </p:nvSpPr>
        <p:spPr>
          <a:xfrm>
            <a:off x="3992390" y="2959532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373F7B-1154-4F25-90B5-24749969DF57}"/>
              </a:ext>
            </a:extLst>
          </p:cNvPr>
          <p:cNvSpPr/>
          <p:nvPr/>
        </p:nvSpPr>
        <p:spPr>
          <a:xfrm>
            <a:off x="3449418" y="2959532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3C0C76-D1DC-486C-8E95-6A9CA44F8C14}"/>
              </a:ext>
            </a:extLst>
          </p:cNvPr>
          <p:cNvSpPr/>
          <p:nvPr/>
        </p:nvSpPr>
        <p:spPr>
          <a:xfrm>
            <a:off x="2906445" y="2959532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4C03A8-3B85-408C-BCFF-149F60BC1E01}"/>
              </a:ext>
            </a:extLst>
          </p:cNvPr>
          <p:cNvSpPr/>
          <p:nvPr/>
        </p:nvSpPr>
        <p:spPr>
          <a:xfrm>
            <a:off x="3992390" y="3921767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BB1AFA-643E-451D-A91B-F69358AD5D6A}"/>
              </a:ext>
            </a:extLst>
          </p:cNvPr>
          <p:cNvSpPr/>
          <p:nvPr/>
        </p:nvSpPr>
        <p:spPr>
          <a:xfrm>
            <a:off x="3449418" y="3921767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0D5BA0-A7EC-4A04-A14A-A9EF724BD44F}"/>
              </a:ext>
            </a:extLst>
          </p:cNvPr>
          <p:cNvSpPr/>
          <p:nvPr/>
        </p:nvSpPr>
        <p:spPr>
          <a:xfrm>
            <a:off x="2906445" y="3921767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242F36-2C09-4427-9252-78044163A568}"/>
              </a:ext>
            </a:extLst>
          </p:cNvPr>
          <p:cNvSpPr/>
          <p:nvPr/>
        </p:nvSpPr>
        <p:spPr>
          <a:xfrm>
            <a:off x="3992390" y="4880569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EAE1FD-DEE2-4B87-91BE-E44444616DF1}"/>
              </a:ext>
            </a:extLst>
          </p:cNvPr>
          <p:cNvSpPr/>
          <p:nvPr/>
        </p:nvSpPr>
        <p:spPr>
          <a:xfrm>
            <a:off x="3449418" y="4880569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29DC13-9C2D-4A8F-8D65-4CAADF48E218}"/>
              </a:ext>
            </a:extLst>
          </p:cNvPr>
          <p:cNvSpPr/>
          <p:nvPr/>
        </p:nvSpPr>
        <p:spPr>
          <a:xfrm>
            <a:off x="2906445" y="4880569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78600F-87FD-4F2B-9C12-8FCE896091CC}"/>
              </a:ext>
            </a:extLst>
          </p:cNvPr>
          <p:cNvCxnSpPr>
            <a:cxnSpLocks/>
          </p:cNvCxnSpPr>
          <p:nvPr/>
        </p:nvCxnSpPr>
        <p:spPr>
          <a:xfrm>
            <a:off x="6597601" y="3821894"/>
            <a:ext cx="18047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3AEA7AA6-08C4-445F-9050-64C01BDB08AB}"/>
              </a:ext>
            </a:extLst>
          </p:cNvPr>
          <p:cNvSpPr/>
          <p:nvPr/>
        </p:nvSpPr>
        <p:spPr>
          <a:xfrm>
            <a:off x="6797048" y="1395945"/>
            <a:ext cx="320409" cy="5920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AE3C1F1-2F18-4AAB-9543-E55D753CEFF6}"/>
              </a:ext>
            </a:extLst>
          </p:cNvPr>
          <p:cNvSpPr/>
          <p:nvPr/>
        </p:nvSpPr>
        <p:spPr>
          <a:xfrm>
            <a:off x="6797048" y="2051730"/>
            <a:ext cx="320409" cy="592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8C4523DC-8198-4400-A1F0-DB279DB423BE}"/>
              </a:ext>
            </a:extLst>
          </p:cNvPr>
          <p:cNvSpPr txBox="1">
            <a:spLocks/>
          </p:cNvSpPr>
          <p:nvPr/>
        </p:nvSpPr>
        <p:spPr>
          <a:xfrm>
            <a:off x="7068547" y="1519391"/>
            <a:ext cx="223533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Medium Latency</a:t>
            </a:r>
          </a:p>
          <a:p>
            <a:pPr algn="l"/>
            <a:endParaRPr lang="en-US" altLang="zh-CN" sz="140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4240CA97-3F24-41AC-9160-A6C75047A6A2}"/>
              </a:ext>
            </a:extLst>
          </p:cNvPr>
          <p:cNvSpPr txBox="1">
            <a:spLocks/>
          </p:cNvSpPr>
          <p:nvPr/>
        </p:nvSpPr>
        <p:spPr>
          <a:xfrm>
            <a:off x="7082689" y="2138865"/>
            <a:ext cx="2204474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Low latency</a:t>
            </a:r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F59FF9DF-7069-4A89-978A-3D45BD8D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25D5651B-0617-42EC-ACDB-1D7CB77BB838}"/>
              </a:ext>
            </a:extLst>
          </p:cNvPr>
          <p:cNvSpPr txBox="1">
            <a:spLocks/>
          </p:cNvSpPr>
          <p:nvPr/>
        </p:nvSpPr>
        <p:spPr>
          <a:xfrm>
            <a:off x="4880259" y="212271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4B727E47-CEF1-4B4D-87D8-1C6E9B052523}"/>
              </a:ext>
            </a:extLst>
          </p:cNvPr>
          <p:cNvSpPr txBox="1">
            <a:spLocks/>
          </p:cNvSpPr>
          <p:nvPr/>
        </p:nvSpPr>
        <p:spPr>
          <a:xfrm>
            <a:off x="4880259" y="3098755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8" name="副标题 4">
            <a:extLst>
              <a:ext uri="{FF2B5EF4-FFF2-40B4-BE49-F238E27FC236}">
                <a16:creationId xmlns:a16="http://schemas.microsoft.com/office/drawing/2014/main" id="{A5067316-243F-48C0-A787-E809E8C0617F}"/>
              </a:ext>
            </a:extLst>
          </p:cNvPr>
          <p:cNvSpPr txBox="1">
            <a:spLocks/>
          </p:cNvSpPr>
          <p:nvPr/>
        </p:nvSpPr>
        <p:spPr>
          <a:xfrm>
            <a:off x="4880259" y="405817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9" name="副标题 4">
            <a:extLst>
              <a:ext uri="{FF2B5EF4-FFF2-40B4-BE49-F238E27FC236}">
                <a16:creationId xmlns:a16="http://schemas.microsoft.com/office/drawing/2014/main" id="{E12E56FD-9FBB-4F9D-BEBE-90246AAA462A}"/>
              </a:ext>
            </a:extLst>
          </p:cNvPr>
          <p:cNvSpPr txBox="1">
            <a:spLocks/>
          </p:cNvSpPr>
          <p:nvPr/>
        </p:nvSpPr>
        <p:spPr>
          <a:xfrm>
            <a:off x="4880259" y="501740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60" name="副标题 4">
            <a:extLst>
              <a:ext uri="{FF2B5EF4-FFF2-40B4-BE49-F238E27FC236}">
                <a16:creationId xmlns:a16="http://schemas.microsoft.com/office/drawing/2014/main" id="{3ED1F237-D5E1-4D3C-9420-CF4869754D8B}"/>
              </a:ext>
            </a:extLst>
          </p:cNvPr>
          <p:cNvSpPr txBox="1">
            <a:spLocks/>
          </p:cNvSpPr>
          <p:nvPr/>
        </p:nvSpPr>
        <p:spPr>
          <a:xfrm>
            <a:off x="1427066" y="5697538"/>
            <a:ext cx="3108422" cy="947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Medium priority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Medium rate-limit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1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Application impact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7AA4FD-F662-4AF9-B6E3-E71DA099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71547"/>
            <a:ext cx="2057400" cy="365125"/>
          </a:xfrm>
        </p:spPr>
        <p:txBody>
          <a:bodyPr/>
          <a:lstStyle/>
          <a:p>
            <a:fld id="{1349983C-373C-4B5B-B67E-E904D958678C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49E2EF-D4F1-4BD9-BB19-E7A56F52B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9" r="11752"/>
          <a:stretch/>
        </p:blipFill>
        <p:spPr>
          <a:xfrm>
            <a:off x="1590357" y="2534472"/>
            <a:ext cx="6260795" cy="1986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F5D8C1-BC7B-4E31-AA3B-CA701FFCB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5" t="64964" r="10380"/>
          <a:stretch/>
        </p:blipFill>
        <p:spPr>
          <a:xfrm>
            <a:off x="1283335" y="4354120"/>
            <a:ext cx="6654795" cy="928682"/>
          </a:xfrm>
          <a:prstGeom prst="rect">
            <a:avLst/>
          </a:prstGeom>
        </p:spPr>
      </p:pic>
      <p:sp>
        <p:nvSpPr>
          <p:cNvPr id="11" name="副标题 4">
            <a:extLst>
              <a:ext uri="{FF2B5EF4-FFF2-40B4-BE49-F238E27FC236}">
                <a16:creationId xmlns:a16="http://schemas.microsoft.com/office/drawing/2014/main" id="{3507A2C5-0B69-4020-983D-BBEC5A313615}"/>
              </a:ext>
            </a:extLst>
          </p:cNvPr>
          <p:cNvSpPr txBox="1">
            <a:spLocks/>
          </p:cNvSpPr>
          <p:nvPr/>
        </p:nvSpPr>
        <p:spPr>
          <a:xfrm>
            <a:off x="2324800" y="3527866"/>
            <a:ext cx="5384100" cy="40777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1E00A2A-6865-4FD0-AECE-EE85B7EAAEA0}"/>
              </a:ext>
            </a:extLst>
          </p:cNvPr>
          <p:cNvCxnSpPr>
            <a:cxnSpLocks/>
          </p:cNvCxnSpPr>
          <p:nvPr/>
        </p:nvCxnSpPr>
        <p:spPr>
          <a:xfrm>
            <a:off x="2847610" y="3478766"/>
            <a:ext cx="0" cy="70641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4E748C2-8E8D-45C7-92DF-CC87159BC7AA}"/>
              </a:ext>
            </a:extLst>
          </p:cNvPr>
          <p:cNvCxnSpPr>
            <a:cxnSpLocks/>
          </p:cNvCxnSpPr>
          <p:nvPr/>
        </p:nvCxnSpPr>
        <p:spPr>
          <a:xfrm flipV="1">
            <a:off x="2847610" y="4277342"/>
            <a:ext cx="0" cy="100546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EE12C7B0-583D-4FD3-90ED-A3F39B14C9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23" t="25631" r="31023" b="55058"/>
          <a:stretch/>
        </p:blipFill>
        <p:spPr>
          <a:xfrm>
            <a:off x="2251648" y="1422875"/>
            <a:ext cx="2091031" cy="38367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A55882D-5EA0-4FE4-9872-623D71AE7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23" t="9387" r="15207" b="75975"/>
          <a:stretch/>
        </p:blipFill>
        <p:spPr>
          <a:xfrm>
            <a:off x="4400918" y="1433863"/>
            <a:ext cx="3300108" cy="290825"/>
          </a:xfrm>
          <a:prstGeom prst="rect">
            <a:avLst/>
          </a:prstGeom>
        </p:spPr>
      </p:pic>
      <p:sp>
        <p:nvSpPr>
          <p:cNvPr id="21" name="副标题 4">
            <a:extLst>
              <a:ext uri="{FF2B5EF4-FFF2-40B4-BE49-F238E27FC236}">
                <a16:creationId xmlns:a16="http://schemas.microsoft.com/office/drawing/2014/main" id="{3C301309-878A-4C2E-B52B-95AF32967D8E}"/>
              </a:ext>
            </a:extLst>
          </p:cNvPr>
          <p:cNvSpPr txBox="1">
            <a:spLocks/>
          </p:cNvSpPr>
          <p:nvPr/>
        </p:nvSpPr>
        <p:spPr>
          <a:xfrm>
            <a:off x="4343398" y="2749902"/>
            <a:ext cx="3248651" cy="7779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24" name="副标题 4">
            <a:extLst>
              <a:ext uri="{FF2B5EF4-FFF2-40B4-BE49-F238E27FC236}">
                <a16:creationId xmlns:a16="http://schemas.microsoft.com/office/drawing/2014/main" id="{DBBDAAD5-C961-411F-9BC6-EFE257E2DB63}"/>
              </a:ext>
            </a:extLst>
          </p:cNvPr>
          <p:cNvSpPr txBox="1">
            <a:spLocks/>
          </p:cNvSpPr>
          <p:nvPr/>
        </p:nvSpPr>
        <p:spPr>
          <a:xfrm>
            <a:off x="1844999" y="5448586"/>
            <a:ext cx="6875917" cy="5562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B050"/>
                </a:solidFill>
                <a:latin typeface="ArialMT"/>
              </a:rPr>
              <a:t>PTPd sync offset: close to zero = good</a:t>
            </a:r>
            <a:br>
              <a:rPr lang="en-US" altLang="zh-CN" dirty="0">
                <a:solidFill>
                  <a:srgbClr val="00B050"/>
                </a:solidFill>
              </a:rPr>
            </a:br>
            <a:endParaRPr lang="en-US" altLang="zh-CN" sz="1600" dirty="0">
              <a:solidFill>
                <a:srgbClr val="00B05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D087414-B2D4-4F8C-B654-6E9D6B08F8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2" r="93601"/>
          <a:stretch/>
        </p:blipFill>
        <p:spPr>
          <a:xfrm>
            <a:off x="1286314" y="2639168"/>
            <a:ext cx="304044" cy="19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59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41755249-2E28-47E2-AD58-0B0BA9447989}"/>
              </a:ext>
            </a:extLst>
          </p:cNvPr>
          <p:cNvGrpSpPr/>
          <p:nvPr/>
        </p:nvGrpSpPr>
        <p:grpSpPr>
          <a:xfrm>
            <a:off x="1160470" y="2346115"/>
            <a:ext cx="3685850" cy="2900467"/>
            <a:chOff x="1130618" y="2089259"/>
            <a:chExt cx="4360016" cy="32053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729527B-FA66-48E6-AD09-10D43FC95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2089259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2C7D603-B918-4BFA-81AC-E8D669962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3167902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0926C95-66F6-409C-BCD0-EEE28924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4231286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240763B-B937-4235-94BB-1086E237E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5290877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 err="1">
                <a:solidFill>
                  <a:srgbClr val="3366FF"/>
                </a:solidFill>
                <a:latin typeface="Helvetica-Bold"/>
              </a:rPr>
              <a:t>QJump</a:t>
            </a:r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 with priorities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390BD-B396-401B-84A1-4B6B4F12FF4C}"/>
              </a:ext>
            </a:extLst>
          </p:cNvPr>
          <p:cNvSpPr/>
          <p:nvPr/>
        </p:nvSpPr>
        <p:spPr>
          <a:xfrm>
            <a:off x="4831725" y="169672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77785D-6738-496A-AC61-2D3FD427B913}"/>
              </a:ext>
            </a:extLst>
          </p:cNvPr>
          <p:cNvSpPr/>
          <p:nvPr/>
        </p:nvSpPr>
        <p:spPr>
          <a:xfrm>
            <a:off x="3992390" y="1983490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3623E4-A073-4A45-A8E9-AEED2B7A1B47}"/>
              </a:ext>
            </a:extLst>
          </p:cNvPr>
          <p:cNvSpPr/>
          <p:nvPr/>
        </p:nvSpPr>
        <p:spPr>
          <a:xfrm>
            <a:off x="2363417" y="1983534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03AB49-6081-488E-BC92-76F2335BBE43}"/>
              </a:ext>
            </a:extLst>
          </p:cNvPr>
          <p:cNvSpPr/>
          <p:nvPr/>
        </p:nvSpPr>
        <p:spPr>
          <a:xfrm>
            <a:off x="1820390" y="1983534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FD27ED-41F3-4BAC-BBBE-57252D4049EA}"/>
              </a:ext>
            </a:extLst>
          </p:cNvPr>
          <p:cNvSpPr/>
          <p:nvPr/>
        </p:nvSpPr>
        <p:spPr>
          <a:xfrm>
            <a:off x="3449418" y="1983490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A67BBA-F7A3-4B08-9976-6F903896D18B}"/>
              </a:ext>
            </a:extLst>
          </p:cNvPr>
          <p:cNvSpPr/>
          <p:nvPr/>
        </p:nvSpPr>
        <p:spPr>
          <a:xfrm>
            <a:off x="2906445" y="1983490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B42AB4-65E4-4168-A7CE-6B9078F06214}"/>
              </a:ext>
            </a:extLst>
          </p:cNvPr>
          <p:cNvSpPr/>
          <p:nvPr/>
        </p:nvSpPr>
        <p:spPr>
          <a:xfrm>
            <a:off x="1277416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1A1B7B-445C-41C4-860A-C5B1EFD4BB6A}"/>
              </a:ext>
            </a:extLst>
          </p:cNvPr>
          <p:cNvSpPr/>
          <p:nvPr/>
        </p:nvSpPr>
        <p:spPr>
          <a:xfrm>
            <a:off x="3992390" y="2959532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248B2D-3598-4E22-AB8F-3DFB68F2993C}"/>
              </a:ext>
            </a:extLst>
          </p:cNvPr>
          <p:cNvSpPr/>
          <p:nvPr/>
        </p:nvSpPr>
        <p:spPr>
          <a:xfrm>
            <a:off x="2363417" y="2959576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771386-4F10-4299-AD7C-133A476677B6}"/>
              </a:ext>
            </a:extLst>
          </p:cNvPr>
          <p:cNvSpPr/>
          <p:nvPr/>
        </p:nvSpPr>
        <p:spPr>
          <a:xfrm>
            <a:off x="1820390" y="2959576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373F7B-1154-4F25-90B5-24749969DF57}"/>
              </a:ext>
            </a:extLst>
          </p:cNvPr>
          <p:cNvSpPr/>
          <p:nvPr/>
        </p:nvSpPr>
        <p:spPr>
          <a:xfrm>
            <a:off x="3449418" y="2959532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3C0C76-D1DC-486C-8E95-6A9CA44F8C14}"/>
              </a:ext>
            </a:extLst>
          </p:cNvPr>
          <p:cNvSpPr/>
          <p:nvPr/>
        </p:nvSpPr>
        <p:spPr>
          <a:xfrm>
            <a:off x="2906445" y="2959532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70F636-EF3C-475F-85B8-C87A2BE95485}"/>
              </a:ext>
            </a:extLst>
          </p:cNvPr>
          <p:cNvSpPr/>
          <p:nvPr/>
        </p:nvSpPr>
        <p:spPr>
          <a:xfrm>
            <a:off x="1277416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4C03A8-3B85-408C-BCFF-149F60BC1E01}"/>
              </a:ext>
            </a:extLst>
          </p:cNvPr>
          <p:cNvSpPr/>
          <p:nvPr/>
        </p:nvSpPr>
        <p:spPr>
          <a:xfrm>
            <a:off x="3992390" y="3921767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16DC7A-D21C-4CEC-96C2-6DC8656B906E}"/>
              </a:ext>
            </a:extLst>
          </p:cNvPr>
          <p:cNvSpPr/>
          <p:nvPr/>
        </p:nvSpPr>
        <p:spPr>
          <a:xfrm>
            <a:off x="2363417" y="3921811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AB82A8C-80BE-48C5-955C-7EAD8BB23A49}"/>
              </a:ext>
            </a:extLst>
          </p:cNvPr>
          <p:cNvSpPr/>
          <p:nvPr/>
        </p:nvSpPr>
        <p:spPr>
          <a:xfrm>
            <a:off x="1820390" y="3921811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BB1AFA-643E-451D-A91B-F69358AD5D6A}"/>
              </a:ext>
            </a:extLst>
          </p:cNvPr>
          <p:cNvSpPr/>
          <p:nvPr/>
        </p:nvSpPr>
        <p:spPr>
          <a:xfrm>
            <a:off x="3449418" y="3921767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0D5BA0-A7EC-4A04-A14A-A9EF724BD44F}"/>
              </a:ext>
            </a:extLst>
          </p:cNvPr>
          <p:cNvSpPr/>
          <p:nvPr/>
        </p:nvSpPr>
        <p:spPr>
          <a:xfrm>
            <a:off x="2906445" y="3921767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23A288-DF8A-4CE3-BBBE-4BF2A466F905}"/>
              </a:ext>
            </a:extLst>
          </p:cNvPr>
          <p:cNvSpPr/>
          <p:nvPr/>
        </p:nvSpPr>
        <p:spPr>
          <a:xfrm>
            <a:off x="1277416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242F36-2C09-4427-9252-78044163A568}"/>
              </a:ext>
            </a:extLst>
          </p:cNvPr>
          <p:cNvSpPr/>
          <p:nvPr/>
        </p:nvSpPr>
        <p:spPr>
          <a:xfrm>
            <a:off x="3992390" y="4880569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79763EE-B0F7-4526-8EB6-EE651270CE65}"/>
              </a:ext>
            </a:extLst>
          </p:cNvPr>
          <p:cNvSpPr/>
          <p:nvPr/>
        </p:nvSpPr>
        <p:spPr>
          <a:xfrm>
            <a:off x="2363417" y="4880613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5CD4F6F-0AE9-4E89-9E0F-2C45FDD40484}"/>
              </a:ext>
            </a:extLst>
          </p:cNvPr>
          <p:cNvSpPr/>
          <p:nvPr/>
        </p:nvSpPr>
        <p:spPr>
          <a:xfrm>
            <a:off x="1820390" y="4880613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EAE1FD-DEE2-4B87-91BE-E44444616DF1}"/>
              </a:ext>
            </a:extLst>
          </p:cNvPr>
          <p:cNvSpPr/>
          <p:nvPr/>
        </p:nvSpPr>
        <p:spPr>
          <a:xfrm>
            <a:off x="3449418" y="4880569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29DC13-9C2D-4A8F-8D65-4CAADF48E218}"/>
              </a:ext>
            </a:extLst>
          </p:cNvPr>
          <p:cNvSpPr/>
          <p:nvPr/>
        </p:nvSpPr>
        <p:spPr>
          <a:xfrm>
            <a:off x="2906445" y="4880569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2796968-8EE0-44B3-9088-8CFE0427C4CD}"/>
              </a:ext>
            </a:extLst>
          </p:cNvPr>
          <p:cNvSpPr/>
          <p:nvPr/>
        </p:nvSpPr>
        <p:spPr>
          <a:xfrm>
            <a:off x="1277416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78600F-87FD-4F2B-9C12-8FCE896091CC}"/>
              </a:ext>
            </a:extLst>
          </p:cNvPr>
          <p:cNvCxnSpPr>
            <a:cxnSpLocks/>
          </p:cNvCxnSpPr>
          <p:nvPr/>
        </p:nvCxnSpPr>
        <p:spPr>
          <a:xfrm>
            <a:off x="6597601" y="3821894"/>
            <a:ext cx="18047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3AEA7AA6-08C4-445F-9050-64C01BDB08AB}"/>
              </a:ext>
            </a:extLst>
          </p:cNvPr>
          <p:cNvSpPr/>
          <p:nvPr/>
        </p:nvSpPr>
        <p:spPr>
          <a:xfrm>
            <a:off x="6797048" y="1395945"/>
            <a:ext cx="320409" cy="5920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AE3C1F1-2F18-4AAB-9543-E55D753CEFF6}"/>
              </a:ext>
            </a:extLst>
          </p:cNvPr>
          <p:cNvSpPr/>
          <p:nvPr/>
        </p:nvSpPr>
        <p:spPr>
          <a:xfrm>
            <a:off x="6797048" y="2051730"/>
            <a:ext cx="320409" cy="592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277D761-7F52-4594-A31E-F0F902A8C5CF}"/>
              </a:ext>
            </a:extLst>
          </p:cNvPr>
          <p:cNvSpPr/>
          <p:nvPr/>
        </p:nvSpPr>
        <p:spPr>
          <a:xfrm>
            <a:off x="6797048" y="729293"/>
            <a:ext cx="320366" cy="5921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2" name="副标题 4">
            <a:extLst>
              <a:ext uri="{FF2B5EF4-FFF2-40B4-BE49-F238E27FC236}">
                <a16:creationId xmlns:a16="http://schemas.microsoft.com/office/drawing/2014/main" id="{8BB5D607-78BE-47A8-B7CD-53E030F4FA52}"/>
              </a:ext>
            </a:extLst>
          </p:cNvPr>
          <p:cNvSpPr txBox="1">
            <a:spLocks/>
          </p:cNvSpPr>
          <p:nvPr/>
        </p:nvSpPr>
        <p:spPr>
          <a:xfrm>
            <a:off x="7099405" y="848986"/>
            <a:ext cx="2204474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0000"/>
                </a:solidFill>
                <a:latin typeface="ArialMT"/>
              </a:rPr>
              <a:t>High Throughput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8C4523DC-8198-4400-A1F0-DB279DB423BE}"/>
              </a:ext>
            </a:extLst>
          </p:cNvPr>
          <p:cNvSpPr txBox="1">
            <a:spLocks/>
          </p:cNvSpPr>
          <p:nvPr/>
        </p:nvSpPr>
        <p:spPr>
          <a:xfrm>
            <a:off x="7068547" y="1519391"/>
            <a:ext cx="223533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Medium Latency</a:t>
            </a:r>
          </a:p>
          <a:p>
            <a:pPr algn="l"/>
            <a:endParaRPr lang="en-US" altLang="zh-CN" sz="140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4240CA97-3F24-41AC-9160-A6C75047A6A2}"/>
              </a:ext>
            </a:extLst>
          </p:cNvPr>
          <p:cNvSpPr txBox="1">
            <a:spLocks/>
          </p:cNvSpPr>
          <p:nvPr/>
        </p:nvSpPr>
        <p:spPr>
          <a:xfrm>
            <a:off x="7082689" y="2138865"/>
            <a:ext cx="2204474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Low latency</a:t>
            </a:r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F59FF9DF-7069-4A89-978A-3D45BD8D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25D5651B-0617-42EC-ACDB-1D7CB77BB838}"/>
              </a:ext>
            </a:extLst>
          </p:cNvPr>
          <p:cNvSpPr txBox="1">
            <a:spLocks/>
          </p:cNvSpPr>
          <p:nvPr/>
        </p:nvSpPr>
        <p:spPr>
          <a:xfrm>
            <a:off x="4880259" y="212271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4B727E47-CEF1-4B4D-87D8-1C6E9B052523}"/>
              </a:ext>
            </a:extLst>
          </p:cNvPr>
          <p:cNvSpPr txBox="1">
            <a:spLocks/>
          </p:cNvSpPr>
          <p:nvPr/>
        </p:nvSpPr>
        <p:spPr>
          <a:xfrm>
            <a:off x="4880259" y="3098755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8" name="副标题 4">
            <a:extLst>
              <a:ext uri="{FF2B5EF4-FFF2-40B4-BE49-F238E27FC236}">
                <a16:creationId xmlns:a16="http://schemas.microsoft.com/office/drawing/2014/main" id="{A5067316-243F-48C0-A787-E809E8C0617F}"/>
              </a:ext>
            </a:extLst>
          </p:cNvPr>
          <p:cNvSpPr txBox="1">
            <a:spLocks/>
          </p:cNvSpPr>
          <p:nvPr/>
        </p:nvSpPr>
        <p:spPr>
          <a:xfrm>
            <a:off x="4880259" y="405817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9" name="副标题 4">
            <a:extLst>
              <a:ext uri="{FF2B5EF4-FFF2-40B4-BE49-F238E27FC236}">
                <a16:creationId xmlns:a16="http://schemas.microsoft.com/office/drawing/2014/main" id="{E12E56FD-9FBB-4F9D-BEBE-90246AAA462A}"/>
              </a:ext>
            </a:extLst>
          </p:cNvPr>
          <p:cNvSpPr txBox="1">
            <a:spLocks/>
          </p:cNvSpPr>
          <p:nvPr/>
        </p:nvSpPr>
        <p:spPr>
          <a:xfrm>
            <a:off x="4880259" y="501740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E910EF9A-ECF0-4634-980A-9C5DC82AAF3F}"/>
              </a:ext>
            </a:extLst>
          </p:cNvPr>
          <p:cNvSpPr txBox="1">
            <a:spLocks/>
          </p:cNvSpPr>
          <p:nvPr/>
        </p:nvSpPr>
        <p:spPr>
          <a:xfrm>
            <a:off x="1427066" y="5697538"/>
            <a:ext cx="3108422" cy="947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Low priority</a:t>
            </a:r>
          </a:p>
          <a:p>
            <a:pPr algn="l"/>
            <a:r>
              <a:rPr lang="en-US" altLang="zh-CN" sz="2800" dirty="0">
                <a:solidFill>
                  <a:srgbClr val="000000"/>
                </a:solidFill>
                <a:latin typeface="ArialMT"/>
              </a:rPr>
              <a:t>No rate-limit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581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41755249-2E28-47E2-AD58-0B0BA9447989}"/>
              </a:ext>
            </a:extLst>
          </p:cNvPr>
          <p:cNvGrpSpPr/>
          <p:nvPr/>
        </p:nvGrpSpPr>
        <p:grpSpPr>
          <a:xfrm>
            <a:off x="1160470" y="2346115"/>
            <a:ext cx="3685850" cy="2900467"/>
            <a:chOff x="1130618" y="2089259"/>
            <a:chExt cx="4360016" cy="32053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729527B-FA66-48E6-AD09-10D43FC95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2089259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2C7D603-B918-4BFA-81AC-E8D669962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3167902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0926C95-66F6-409C-BCD0-EEE28924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4231286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240763B-B937-4235-94BB-1086E237E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5290877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 err="1">
                <a:solidFill>
                  <a:srgbClr val="3366FF"/>
                </a:solidFill>
                <a:latin typeface="Helvetica-Bold"/>
              </a:rPr>
              <a:t>QJump</a:t>
            </a:r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 with priorities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390BD-B396-401B-84A1-4B6B4F12FF4C}"/>
              </a:ext>
            </a:extLst>
          </p:cNvPr>
          <p:cNvSpPr/>
          <p:nvPr/>
        </p:nvSpPr>
        <p:spPr>
          <a:xfrm>
            <a:off x="4831725" y="169672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77785D-6738-496A-AC61-2D3FD427B913}"/>
              </a:ext>
            </a:extLst>
          </p:cNvPr>
          <p:cNvSpPr/>
          <p:nvPr/>
        </p:nvSpPr>
        <p:spPr>
          <a:xfrm>
            <a:off x="3992390" y="1983490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3623E4-A073-4A45-A8E9-AEED2B7A1B47}"/>
              </a:ext>
            </a:extLst>
          </p:cNvPr>
          <p:cNvSpPr/>
          <p:nvPr/>
        </p:nvSpPr>
        <p:spPr>
          <a:xfrm>
            <a:off x="2363417" y="1983534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03AB49-6081-488E-BC92-76F2335BBE43}"/>
              </a:ext>
            </a:extLst>
          </p:cNvPr>
          <p:cNvSpPr/>
          <p:nvPr/>
        </p:nvSpPr>
        <p:spPr>
          <a:xfrm>
            <a:off x="1820390" y="1983534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FD27ED-41F3-4BAC-BBBE-57252D4049EA}"/>
              </a:ext>
            </a:extLst>
          </p:cNvPr>
          <p:cNvSpPr/>
          <p:nvPr/>
        </p:nvSpPr>
        <p:spPr>
          <a:xfrm>
            <a:off x="3449418" y="1983490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A67BBA-F7A3-4B08-9976-6F903896D18B}"/>
              </a:ext>
            </a:extLst>
          </p:cNvPr>
          <p:cNvSpPr/>
          <p:nvPr/>
        </p:nvSpPr>
        <p:spPr>
          <a:xfrm>
            <a:off x="2906445" y="1983490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B42AB4-65E4-4168-A7CE-6B9078F06214}"/>
              </a:ext>
            </a:extLst>
          </p:cNvPr>
          <p:cNvSpPr/>
          <p:nvPr/>
        </p:nvSpPr>
        <p:spPr>
          <a:xfrm>
            <a:off x="1277416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1A1B7B-445C-41C4-860A-C5B1EFD4BB6A}"/>
              </a:ext>
            </a:extLst>
          </p:cNvPr>
          <p:cNvSpPr/>
          <p:nvPr/>
        </p:nvSpPr>
        <p:spPr>
          <a:xfrm>
            <a:off x="3992390" y="2959532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248B2D-3598-4E22-AB8F-3DFB68F2993C}"/>
              </a:ext>
            </a:extLst>
          </p:cNvPr>
          <p:cNvSpPr/>
          <p:nvPr/>
        </p:nvSpPr>
        <p:spPr>
          <a:xfrm>
            <a:off x="2363417" y="2959576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771386-4F10-4299-AD7C-133A476677B6}"/>
              </a:ext>
            </a:extLst>
          </p:cNvPr>
          <p:cNvSpPr/>
          <p:nvPr/>
        </p:nvSpPr>
        <p:spPr>
          <a:xfrm>
            <a:off x="1820390" y="2959576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373F7B-1154-4F25-90B5-24749969DF57}"/>
              </a:ext>
            </a:extLst>
          </p:cNvPr>
          <p:cNvSpPr/>
          <p:nvPr/>
        </p:nvSpPr>
        <p:spPr>
          <a:xfrm>
            <a:off x="3449418" y="2959532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3C0C76-D1DC-486C-8E95-6A9CA44F8C14}"/>
              </a:ext>
            </a:extLst>
          </p:cNvPr>
          <p:cNvSpPr/>
          <p:nvPr/>
        </p:nvSpPr>
        <p:spPr>
          <a:xfrm>
            <a:off x="2906445" y="2959532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70F636-EF3C-475F-85B8-C87A2BE95485}"/>
              </a:ext>
            </a:extLst>
          </p:cNvPr>
          <p:cNvSpPr/>
          <p:nvPr/>
        </p:nvSpPr>
        <p:spPr>
          <a:xfrm>
            <a:off x="1277416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4C03A8-3B85-408C-BCFF-149F60BC1E01}"/>
              </a:ext>
            </a:extLst>
          </p:cNvPr>
          <p:cNvSpPr/>
          <p:nvPr/>
        </p:nvSpPr>
        <p:spPr>
          <a:xfrm>
            <a:off x="3992390" y="3921767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16DC7A-D21C-4CEC-96C2-6DC8656B906E}"/>
              </a:ext>
            </a:extLst>
          </p:cNvPr>
          <p:cNvSpPr/>
          <p:nvPr/>
        </p:nvSpPr>
        <p:spPr>
          <a:xfrm>
            <a:off x="2363417" y="3921811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AB82A8C-80BE-48C5-955C-7EAD8BB23A49}"/>
              </a:ext>
            </a:extLst>
          </p:cNvPr>
          <p:cNvSpPr/>
          <p:nvPr/>
        </p:nvSpPr>
        <p:spPr>
          <a:xfrm>
            <a:off x="1820390" y="3921811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BB1AFA-643E-451D-A91B-F69358AD5D6A}"/>
              </a:ext>
            </a:extLst>
          </p:cNvPr>
          <p:cNvSpPr/>
          <p:nvPr/>
        </p:nvSpPr>
        <p:spPr>
          <a:xfrm>
            <a:off x="3449418" y="3921767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0D5BA0-A7EC-4A04-A14A-A9EF724BD44F}"/>
              </a:ext>
            </a:extLst>
          </p:cNvPr>
          <p:cNvSpPr/>
          <p:nvPr/>
        </p:nvSpPr>
        <p:spPr>
          <a:xfrm>
            <a:off x="2906445" y="3921767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23A288-DF8A-4CE3-BBBE-4BF2A466F905}"/>
              </a:ext>
            </a:extLst>
          </p:cNvPr>
          <p:cNvSpPr/>
          <p:nvPr/>
        </p:nvSpPr>
        <p:spPr>
          <a:xfrm>
            <a:off x="1277416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242F36-2C09-4427-9252-78044163A568}"/>
              </a:ext>
            </a:extLst>
          </p:cNvPr>
          <p:cNvSpPr/>
          <p:nvPr/>
        </p:nvSpPr>
        <p:spPr>
          <a:xfrm>
            <a:off x="3992390" y="4880569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79763EE-B0F7-4526-8EB6-EE651270CE65}"/>
              </a:ext>
            </a:extLst>
          </p:cNvPr>
          <p:cNvSpPr/>
          <p:nvPr/>
        </p:nvSpPr>
        <p:spPr>
          <a:xfrm>
            <a:off x="2363417" y="4880613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5CD4F6F-0AE9-4E89-9E0F-2C45FDD40484}"/>
              </a:ext>
            </a:extLst>
          </p:cNvPr>
          <p:cNvSpPr/>
          <p:nvPr/>
        </p:nvSpPr>
        <p:spPr>
          <a:xfrm>
            <a:off x="1820390" y="4880613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EAE1FD-DEE2-4B87-91BE-E44444616DF1}"/>
              </a:ext>
            </a:extLst>
          </p:cNvPr>
          <p:cNvSpPr/>
          <p:nvPr/>
        </p:nvSpPr>
        <p:spPr>
          <a:xfrm>
            <a:off x="3449418" y="4880569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29DC13-9C2D-4A8F-8D65-4CAADF48E218}"/>
              </a:ext>
            </a:extLst>
          </p:cNvPr>
          <p:cNvSpPr/>
          <p:nvPr/>
        </p:nvSpPr>
        <p:spPr>
          <a:xfrm>
            <a:off x="2906445" y="4880569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2796968-8EE0-44B3-9088-8CFE0427C4CD}"/>
              </a:ext>
            </a:extLst>
          </p:cNvPr>
          <p:cNvSpPr/>
          <p:nvPr/>
        </p:nvSpPr>
        <p:spPr>
          <a:xfrm>
            <a:off x="1277416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78600F-87FD-4F2B-9C12-8FCE896091CC}"/>
              </a:ext>
            </a:extLst>
          </p:cNvPr>
          <p:cNvCxnSpPr>
            <a:cxnSpLocks/>
          </p:cNvCxnSpPr>
          <p:nvPr/>
        </p:nvCxnSpPr>
        <p:spPr>
          <a:xfrm>
            <a:off x="6597601" y="3821894"/>
            <a:ext cx="18047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3AEA7AA6-08C4-445F-9050-64C01BDB08AB}"/>
              </a:ext>
            </a:extLst>
          </p:cNvPr>
          <p:cNvSpPr/>
          <p:nvPr/>
        </p:nvSpPr>
        <p:spPr>
          <a:xfrm>
            <a:off x="6797048" y="1395945"/>
            <a:ext cx="320409" cy="5920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AE3C1F1-2F18-4AAB-9543-E55D753CEFF6}"/>
              </a:ext>
            </a:extLst>
          </p:cNvPr>
          <p:cNvSpPr/>
          <p:nvPr/>
        </p:nvSpPr>
        <p:spPr>
          <a:xfrm>
            <a:off x="6797048" y="2051730"/>
            <a:ext cx="320409" cy="592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277D761-7F52-4594-A31E-F0F902A8C5CF}"/>
              </a:ext>
            </a:extLst>
          </p:cNvPr>
          <p:cNvSpPr/>
          <p:nvPr/>
        </p:nvSpPr>
        <p:spPr>
          <a:xfrm>
            <a:off x="6797048" y="729293"/>
            <a:ext cx="320366" cy="5921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2" name="副标题 4">
            <a:extLst>
              <a:ext uri="{FF2B5EF4-FFF2-40B4-BE49-F238E27FC236}">
                <a16:creationId xmlns:a16="http://schemas.microsoft.com/office/drawing/2014/main" id="{8BB5D607-78BE-47A8-B7CD-53E030F4FA52}"/>
              </a:ext>
            </a:extLst>
          </p:cNvPr>
          <p:cNvSpPr txBox="1">
            <a:spLocks/>
          </p:cNvSpPr>
          <p:nvPr/>
        </p:nvSpPr>
        <p:spPr>
          <a:xfrm>
            <a:off x="7099405" y="848986"/>
            <a:ext cx="2204474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0000"/>
                </a:solidFill>
                <a:latin typeface="ArialMT"/>
              </a:rPr>
              <a:t>High Throughput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8C4523DC-8198-4400-A1F0-DB279DB423BE}"/>
              </a:ext>
            </a:extLst>
          </p:cNvPr>
          <p:cNvSpPr txBox="1">
            <a:spLocks/>
          </p:cNvSpPr>
          <p:nvPr/>
        </p:nvSpPr>
        <p:spPr>
          <a:xfrm>
            <a:off x="7068547" y="1519391"/>
            <a:ext cx="223533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Medium Latency</a:t>
            </a:r>
          </a:p>
          <a:p>
            <a:pPr algn="l"/>
            <a:endParaRPr lang="en-US" altLang="zh-CN" sz="140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4240CA97-3F24-41AC-9160-A6C75047A6A2}"/>
              </a:ext>
            </a:extLst>
          </p:cNvPr>
          <p:cNvSpPr txBox="1">
            <a:spLocks/>
          </p:cNvSpPr>
          <p:nvPr/>
        </p:nvSpPr>
        <p:spPr>
          <a:xfrm>
            <a:off x="7082689" y="2138865"/>
            <a:ext cx="2204474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Low latency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77278CA-FA9B-4003-9A30-2E160467C3AC}"/>
              </a:ext>
            </a:extLst>
          </p:cNvPr>
          <p:cNvSpPr/>
          <p:nvPr/>
        </p:nvSpPr>
        <p:spPr>
          <a:xfrm>
            <a:off x="440589" y="1988988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45" name="箭头: 上弧形 44">
            <a:extLst>
              <a:ext uri="{FF2B5EF4-FFF2-40B4-BE49-F238E27FC236}">
                <a16:creationId xmlns:a16="http://schemas.microsoft.com/office/drawing/2014/main" id="{86DC9D4D-5668-46F5-BAA8-49A656729F86}"/>
              </a:ext>
            </a:extLst>
          </p:cNvPr>
          <p:cNvSpPr/>
          <p:nvPr/>
        </p:nvSpPr>
        <p:spPr>
          <a:xfrm>
            <a:off x="840763" y="1519391"/>
            <a:ext cx="3471148" cy="382092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7236639-DBC5-4064-B8F3-B2413830C842}"/>
              </a:ext>
            </a:extLst>
          </p:cNvPr>
          <p:cNvSpPr/>
          <p:nvPr/>
        </p:nvSpPr>
        <p:spPr>
          <a:xfrm>
            <a:off x="1301388" y="1127160"/>
            <a:ext cx="3044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latin typeface="Helvetica-Light"/>
              </a:rPr>
              <a:t>Queue Jumping!</a:t>
            </a:r>
            <a:endParaRPr lang="zh-CN" altLang="en-US" sz="2400" b="1" dirty="0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F59FF9DF-7069-4A89-978A-3D45BD8D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25D5651B-0617-42EC-ACDB-1D7CB77BB838}"/>
              </a:ext>
            </a:extLst>
          </p:cNvPr>
          <p:cNvSpPr txBox="1">
            <a:spLocks/>
          </p:cNvSpPr>
          <p:nvPr/>
        </p:nvSpPr>
        <p:spPr>
          <a:xfrm>
            <a:off x="4880259" y="212271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4B727E47-CEF1-4B4D-87D8-1C6E9B052523}"/>
              </a:ext>
            </a:extLst>
          </p:cNvPr>
          <p:cNvSpPr txBox="1">
            <a:spLocks/>
          </p:cNvSpPr>
          <p:nvPr/>
        </p:nvSpPr>
        <p:spPr>
          <a:xfrm>
            <a:off x="4880259" y="3098755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8" name="副标题 4">
            <a:extLst>
              <a:ext uri="{FF2B5EF4-FFF2-40B4-BE49-F238E27FC236}">
                <a16:creationId xmlns:a16="http://schemas.microsoft.com/office/drawing/2014/main" id="{A5067316-243F-48C0-A787-E809E8C0617F}"/>
              </a:ext>
            </a:extLst>
          </p:cNvPr>
          <p:cNvSpPr txBox="1">
            <a:spLocks/>
          </p:cNvSpPr>
          <p:nvPr/>
        </p:nvSpPr>
        <p:spPr>
          <a:xfrm>
            <a:off x="4880259" y="405817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9" name="副标题 4">
            <a:extLst>
              <a:ext uri="{FF2B5EF4-FFF2-40B4-BE49-F238E27FC236}">
                <a16:creationId xmlns:a16="http://schemas.microsoft.com/office/drawing/2014/main" id="{E12E56FD-9FBB-4F9D-BEBE-90246AAA462A}"/>
              </a:ext>
            </a:extLst>
          </p:cNvPr>
          <p:cNvSpPr txBox="1">
            <a:spLocks/>
          </p:cNvSpPr>
          <p:nvPr/>
        </p:nvSpPr>
        <p:spPr>
          <a:xfrm>
            <a:off x="4880259" y="501740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41755249-2E28-47E2-AD58-0B0BA9447989}"/>
              </a:ext>
            </a:extLst>
          </p:cNvPr>
          <p:cNvGrpSpPr/>
          <p:nvPr/>
        </p:nvGrpSpPr>
        <p:grpSpPr>
          <a:xfrm>
            <a:off x="1160470" y="2346115"/>
            <a:ext cx="3685850" cy="2900467"/>
            <a:chOff x="1130618" y="2089259"/>
            <a:chExt cx="4360016" cy="32053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729527B-FA66-48E6-AD09-10D43FC95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2089259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2C7D603-B918-4BFA-81AC-E8D669962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3167902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0926C95-66F6-409C-BCD0-EEE28924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4231286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240763B-B937-4235-94BB-1086E237E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5290877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 err="1">
                <a:solidFill>
                  <a:srgbClr val="3366FF"/>
                </a:solidFill>
                <a:latin typeface="Helvetica-Bold"/>
              </a:rPr>
              <a:t>QJump</a:t>
            </a:r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 with priorities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390BD-B396-401B-84A1-4B6B4F12FF4C}"/>
              </a:ext>
            </a:extLst>
          </p:cNvPr>
          <p:cNvSpPr/>
          <p:nvPr/>
        </p:nvSpPr>
        <p:spPr>
          <a:xfrm>
            <a:off x="4831725" y="169672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77785D-6738-496A-AC61-2D3FD427B913}"/>
              </a:ext>
            </a:extLst>
          </p:cNvPr>
          <p:cNvSpPr/>
          <p:nvPr/>
        </p:nvSpPr>
        <p:spPr>
          <a:xfrm>
            <a:off x="3992390" y="1983490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3623E4-A073-4A45-A8E9-AEED2B7A1B47}"/>
              </a:ext>
            </a:extLst>
          </p:cNvPr>
          <p:cNvSpPr/>
          <p:nvPr/>
        </p:nvSpPr>
        <p:spPr>
          <a:xfrm>
            <a:off x="2363417" y="1983534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03AB49-6081-488E-BC92-76F2335BBE43}"/>
              </a:ext>
            </a:extLst>
          </p:cNvPr>
          <p:cNvSpPr/>
          <p:nvPr/>
        </p:nvSpPr>
        <p:spPr>
          <a:xfrm>
            <a:off x="1820390" y="1983534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FD27ED-41F3-4BAC-BBBE-57252D4049EA}"/>
              </a:ext>
            </a:extLst>
          </p:cNvPr>
          <p:cNvSpPr/>
          <p:nvPr/>
        </p:nvSpPr>
        <p:spPr>
          <a:xfrm>
            <a:off x="3449418" y="1983490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A67BBA-F7A3-4B08-9976-6F903896D18B}"/>
              </a:ext>
            </a:extLst>
          </p:cNvPr>
          <p:cNvSpPr/>
          <p:nvPr/>
        </p:nvSpPr>
        <p:spPr>
          <a:xfrm>
            <a:off x="2906445" y="1983490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B42AB4-65E4-4168-A7CE-6B9078F06214}"/>
              </a:ext>
            </a:extLst>
          </p:cNvPr>
          <p:cNvSpPr/>
          <p:nvPr/>
        </p:nvSpPr>
        <p:spPr>
          <a:xfrm>
            <a:off x="1277416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1A1B7B-445C-41C4-860A-C5B1EFD4BB6A}"/>
              </a:ext>
            </a:extLst>
          </p:cNvPr>
          <p:cNvSpPr/>
          <p:nvPr/>
        </p:nvSpPr>
        <p:spPr>
          <a:xfrm>
            <a:off x="3992390" y="2959532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248B2D-3598-4E22-AB8F-3DFB68F2993C}"/>
              </a:ext>
            </a:extLst>
          </p:cNvPr>
          <p:cNvSpPr/>
          <p:nvPr/>
        </p:nvSpPr>
        <p:spPr>
          <a:xfrm>
            <a:off x="2363417" y="2959576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771386-4F10-4299-AD7C-133A476677B6}"/>
              </a:ext>
            </a:extLst>
          </p:cNvPr>
          <p:cNvSpPr/>
          <p:nvPr/>
        </p:nvSpPr>
        <p:spPr>
          <a:xfrm>
            <a:off x="1820390" y="2959576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373F7B-1154-4F25-90B5-24749969DF57}"/>
              </a:ext>
            </a:extLst>
          </p:cNvPr>
          <p:cNvSpPr/>
          <p:nvPr/>
        </p:nvSpPr>
        <p:spPr>
          <a:xfrm>
            <a:off x="3449418" y="2959532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3C0C76-D1DC-486C-8E95-6A9CA44F8C14}"/>
              </a:ext>
            </a:extLst>
          </p:cNvPr>
          <p:cNvSpPr/>
          <p:nvPr/>
        </p:nvSpPr>
        <p:spPr>
          <a:xfrm>
            <a:off x="2906445" y="2959532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70F636-EF3C-475F-85B8-C87A2BE95485}"/>
              </a:ext>
            </a:extLst>
          </p:cNvPr>
          <p:cNvSpPr/>
          <p:nvPr/>
        </p:nvSpPr>
        <p:spPr>
          <a:xfrm>
            <a:off x="1277416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4C03A8-3B85-408C-BCFF-149F60BC1E01}"/>
              </a:ext>
            </a:extLst>
          </p:cNvPr>
          <p:cNvSpPr/>
          <p:nvPr/>
        </p:nvSpPr>
        <p:spPr>
          <a:xfrm>
            <a:off x="3992390" y="3921767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16DC7A-D21C-4CEC-96C2-6DC8656B906E}"/>
              </a:ext>
            </a:extLst>
          </p:cNvPr>
          <p:cNvSpPr/>
          <p:nvPr/>
        </p:nvSpPr>
        <p:spPr>
          <a:xfrm>
            <a:off x="2363417" y="3921811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AB82A8C-80BE-48C5-955C-7EAD8BB23A49}"/>
              </a:ext>
            </a:extLst>
          </p:cNvPr>
          <p:cNvSpPr/>
          <p:nvPr/>
        </p:nvSpPr>
        <p:spPr>
          <a:xfrm>
            <a:off x="1820390" y="3921811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BB1AFA-643E-451D-A91B-F69358AD5D6A}"/>
              </a:ext>
            </a:extLst>
          </p:cNvPr>
          <p:cNvSpPr/>
          <p:nvPr/>
        </p:nvSpPr>
        <p:spPr>
          <a:xfrm>
            <a:off x="3449418" y="3921767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0D5BA0-A7EC-4A04-A14A-A9EF724BD44F}"/>
              </a:ext>
            </a:extLst>
          </p:cNvPr>
          <p:cNvSpPr/>
          <p:nvPr/>
        </p:nvSpPr>
        <p:spPr>
          <a:xfrm>
            <a:off x="2906445" y="3921767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23A288-DF8A-4CE3-BBBE-4BF2A466F905}"/>
              </a:ext>
            </a:extLst>
          </p:cNvPr>
          <p:cNvSpPr/>
          <p:nvPr/>
        </p:nvSpPr>
        <p:spPr>
          <a:xfrm>
            <a:off x="1277416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242F36-2C09-4427-9252-78044163A568}"/>
              </a:ext>
            </a:extLst>
          </p:cNvPr>
          <p:cNvSpPr/>
          <p:nvPr/>
        </p:nvSpPr>
        <p:spPr>
          <a:xfrm>
            <a:off x="3992390" y="4880569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79763EE-B0F7-4526-8EB6-EE651270CE65}"/>
              </a:ext>
            </a:extLst>
          </p:cNvPr>
          <p:cNvSpPr/>
          <p:nvPr/>
        </p:nvSpPr>
        <p:spPr>
          <a:xfrm>
            <a:off x="2363417" y="4880613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5CD4F6F-0AE9-4E89-9E0F-2C45FDD40484}"/>
              </a:ext>
            </a:extLst>
          </p:cNvPr>
          <p:cNvSpPr/>
          <p:nvPr/>
        </p:nvSpPr>
        <p:spPr>
          <a:xfrm>
            <a:off x="1820390" y="4880613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EAE1FD-DEE2-4B87-91BE-E44444616DF1}"/>
              </a:ext>
            </a:extLst>
          </p:cNvPr>
          <p:cNvSpPr/>
          <p:nvPr/>
        </p:nvSpPr>
        <p:spPr>
          <a:xfrm>
            <a:off x="3449418" y="4880569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29DC13-9C2D-4A8F-8D65-4CAADF48E218}"/>
              </a:ext>
            </a:extLst>
          </p:cNvPr>
          <p:cNvSpPr/>
          <p:nvPr/>
        </p:nvSpPr>
        <p:spPr>
          <a:xfrm>
            <a:off x="2906445" y="4880569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2796968-8EE0-44B3-9088-8CFE0427C4CD}"/>
              </a:ext>
            </a:extLst>
          </p:cNvPr>
          <p:cNvSpPr/>
          <p:nvPr/>
        </p:nvSpPr>
        <p:spPr>
          <a:xfrm>
            <a:off x="1277416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78600F-87FD-4F2B-9C12-8FCE896091CC}"/>
              </a:ext>
            </a:extLst>
          </p:cNvPr>
          <p:cNvCxnSpPr>
            <a:cxnSpLocks/>
          </p:cNvCxnSpPr>
          <p:nvPr/>
        </p:nvCxnSpPr>
        <p:spPr>
          <a:xfrm>
            <a:off x="6597601" y="3821894"/>
            <a:ext cx="18047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副标题 4">
            <a:extLst>
              <a:ext uri="{FF2B5EF4-FFF2-40B4-BE49-F238E27FC236}">
                <a16:creationId xmlns:a16="http://schemas.microsoft.com/office/drawing/2014/main" id="{29F4A07B-4F9E-4D9A-86B5-2AB8027DC69C}"/>
              </a:ext>
            </a:extLst>
          </p:cNvPr>
          <p:cNvSpPr txBox="1">
            <a:spLocks/>
          </p:cNvSpPr>
          <p:nvPr/>
        </p:nvSpPr>
        <p:spPr>
          <a:xfrm>
            <a:off x="1477503" y="6049421"/>
            <a:ext cx="6999682" cy="684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>
                <a:solidFill>
                  <a:srgbClr val="FF0000"/>
                </a:solidFill>
                <a:latin typeface="ArialMT"/>
              </a:rPr>
              <a:t>Queues don’t matter when you can Jump them!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AEA7AA6-08C4-445F-9050-64C01BDB08AB}"/>
              </a:ext>
            </a:extLst>
          </p:cNvPr>
          <p:cNvSpPr/>
          <p:nvPr/>
        </p:nvSpPr>
        <p:spPr>
          <a:xfrm>
            <a:off x="6797048" y="1395945"/>
            <a:ext cx="320409" cy="5920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AE3C1F1-2F18-4AAB-9543-E55D753CEFF6}"/>
              </a:ext>
            </a:extLst>
          </p:cNvPr>
          <p:cNvSpPr/>
          <p:nvPr/>
        </p:nvSpPr>
        <p:spPr>
          <a:xfrm>
            <a:off x="6797048" y="2051730"/>
            <a:ext cx="320409" cy="592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277D761-7F52-4594-A31E-F0F902A8C5CF}"/>
              </a:ext>
            </a:extLst>
          </p:cNvPr>
          <p:cNvSpPr/>
          <p:nvPr/>
        </p:nvSpPr>
        <p:spPr>
          <a:xfrm>
            <a:off x="6797048" y="729293"/>
            <a:ext cx="320366" cy="5921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2" name="副标题 4">
            <a:extLst>
              <a:ext uri="{FF2B5EF4-FFF2-40B4-BE49-F238E27FC236}">
                <a16:creationId xmlns:a16="http://schemas.microsoft.com/office/drawing/2014/main" id="{8BB5D607-78BE-47A8-B7CD-53E030F4FA52}"/>
              </a:ext>
            </a:extLst>
          </p:cNvPr>
          <p:cNvSpPr txBox="1">
            <a:spLocks/>
          </p:cNvSpPr>
          <p:nvPr/>
        </p:nvSpPr>
        <p:spPr>
          <a:xfrm>
            <a:off x="7099405" y="848986"/>
            <a:ext cx="2204474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0000"/>
                </a:solidFill>
                <a:latin typeface="ArialMT"/>
              </a:rPr>
              <a:t>High Throughput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8C4523DC-8198-4400-A1F0-DB279DB423BE}"/>
              </a:ext>
            </a:extLst>
          </p:cNvPr>
          <p:cNvSpPr txBox="1">
            <a:spLocks/>
          </p:cNvSpPr>
          <p:nvPr/>
        </p:nvSpPr>
        <p:spPr>
          <a:xfrm>
            <a:off x="7068547" y="1519391"/>
            <a:ext cx="223533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Medium Latency</a:t>
            </a:r>
          </a:p>
          <a:p>
            <a:pPr algn="l"/>
            <a:endParaRPr lang="en-US" altLang="zh-CN" sz="140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4240CA97-3F24-41AC-9160-A6C75047A6A2}"/>
              </a:ext>
            </a:extLst>
          </p:cNvPr>
          <p:cNvSpPr txBox="1">
            <a:spLocks/>
          </p:cNvSpPr>
          <p:nvPr/>
        </p:nvSpPr>
        <p:spPr>
          <a:xfrm>
            <a:off x="7082689" y="2138865"/>
            <a:ext cx="2204474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Low latency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77278CA-FA9B-4003-9A30-2E160467C3AC}"/>
              </a:ext>
            </a:extLst>
          </p:cNvPr>
          <p:cNvSpPr/>
          <p:nvPr/>
        </p:nvSpPr>
        <p:spPr>
          <a:xfrm>
            <a:off x="440589" y="1988988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13446A-0601-4CE7-B90B-BD511E1A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47" name="副标题 4">
            <a:extLst>
              <a:ext uri="{FF2B5EF4-FFF2-40B4-BE49-F238E27FC236}">
                <a16:creationId xmlns:a16="http://schemas.microsoft.com/office/drawing/2014/main" id="{27CDB36C-54DA-41BF-BE61-12F75D1EEC25}"/>
              </a:ext>
            </a:extLst>
          </p:cNvPr>
          <p:cNvSpPr txBox="1">
            <a:spLocks/>
          </p:cNvSpPr>
          <p:nvPr/>
        </p:nvSpPr>
        <p:spPr>
          <a:xfrm>
            <a:off x="4880259" y="212271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48" name="副标题 4">
            <a:extLst>
              <a:ext uri="{FF2B5EF4-FFF2-40B4-BE49-F238E27FC236}">
                <a16:creationId xmlns:a16="http://schemas.microsoft.com/office/drawing/2014/main" id="{95D3384E-A2E0-4ACD-8BEE-A902B6544371}"/>
              </a:ext>
            </a:extLst>
          </p:cNvPr>
          <p:cNvSpPr txBox="1">
            <a:spLocks/>
          </p:cNvSpPr>
          <p:nvPr/>
        </p:nvSpPr>
        <p:spPr>
          <a:xfrm>
            <a:off x="4880259" y="3098755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DE9DA309-46B9-4DD8-8EAD-7B878A56DD17}"/>
              </a:ext>
            </a:extLst>
          </p:cNvPr>
          <p:cNvSpPr txBox="1">
            <a:spLocks/>
          </p:cNvSpPr>
          <p:nvPr/>
        </p:nvSpPr>
        <p:spPr>
          <a:xfrm>
            <a:off x="4880259" y="405817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07B0FEBD-7524-4AAC-BD10-87664980E005}"/>
              </a:ext>
            </a:extLst>
          </p:cNvPr>
          <p:cNvSpPr txBox="1">
            <a:spLocks/>
          </p:cNvSpPr>
          <p:nvPr/>
        </p:nvSpPr>
        <p:spPr>
          <a:xfrm>
            <a:off x="4880259" y="501740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211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4">
            <a:extLst>
              <a:ext uri="{FF2B5EF4-FFF2-40B4-BE49-F238E27FC236}">
                <a16:creationId xmlns:a16="http://schemas.microsoft.com/office/drawing/2014/main" id="{530D3E08-F955-43D3-BC60-BA131C28AF78}"/>
              </a:ext>
            </a:extLst>
          </p:cNvPr>
          <p:cNvSpPr txBox="1">
            <a:spLocks/>
          </p:cNvSpPr>
          <p:nvPr/>
        </p:nvSpPr>
        <p:spPr>
          <a:xfrm>
            <a:off x="850716" y="1667777"/>
            <a:ext cx="7634654" cy="26883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000000"/>
                </a:solidFill>
                <a:latin typeface="ArialMT"/>
              </a:rPr>
              <a:t>Rate-Limiting:</a:t>
            </a:r>
            <a:br>
              <a:rPr lang="en-US" altLang="zh-CN" dirty="0">
                <a:solidFill>
                  <a:srgbClr val="000000"/>
                </a:solidFill>
                <a:latin typeface="ArialMT"/>
              </a:rPr>
            </a:br>
            <a:br>
              <a:rPr lang="en-US" altLang="zh-CN" dirty="0">
                <a:solidFill>
                  <a:srgbClr val="000000"/>
                </a:solidFill>
                <a:latin typeface="ArialMT"/>
              </a:rPr>
            </a:b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Use </a:t>
            </a:r>
            <a:r>
              <a:rPr lang="en-US" altLang="zh-CN" sz="3200" dirty="0">
                <a:solidFill>
                  <a:srgbClr val="C00000"/>
                </a:solidFill>
                <a:latin typeface="ArialMT"/>
              </a:rPr>
              <a:t>hardware priorities </a:t>
            </a: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to run different </a:t>
            </a:r>
            <a:r>
              <a:rPr lang="en-US" altLang="zh-CN" sz="3200" dirty="0" err="1">
                <a:solidFill>
                  <a:srgbClr val="C00000"/>
                </a:solidFill>
                <a:latin typeface="ArialMT"/>
              </a:rPr>
              <a:t>QJump</a:t>
            </a: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 levels together,</a:t>
            </a:r>
          </a:p>
          <a:p>
            <a:pPr algn="l"/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but </a:t>
            </a:r>
            <a:r>
              <a:rPr lang="en-US" altLang="zh-CN" sz="3200" dirty="0">
                <a:solidFill>
                  <a:srgbClr val="C00000"/>
                </a:solidFill>
                <a:latin typeface="ArialMT"/>
              </a:rPr>
              <a:t>isolated</a:t>
            </a:r>
            <a:r>
              <a:rPr lang="zh-CN" altLang="en-US" sz="3200" dirty="0">
                <a:solidFill>
                  <a:srgbClr val="C00000"/>
                </a:solidFill>
                <a:latin typeface="ArialMT"/>
              </a:rPr>
              <a:t>*</a:t>
            </a:r>
            <a:r>
              <a:rPr lang="en-US" altLang="zh-CN" sz="3200" dirty="0">
                <a:solidFill>
                  <a:srgbClr val="C00000"/>
                </a:solidFill>
                <a:latin typeface="ArialM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MT"/>
              </a:rPr>
              <a:t>from each other.</a:t>
            </a:r>
            <a:endParaRPr lang="en-US" altLang="zh-CN" sz="280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Key Idea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F135B3-70A2-4A68-A8CE-BEC7AC1A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id="{806C6F4D-3087-4DFD-8A3E-662038AC689B}"/>
              </a:ext>
            </a:extLst>
          </p:cNvPr>
          <p:cNvSpPr txBox="1">
            <a:spLocks/>
          </p:cNvSpPr>
          <p:nvPr/>
        </p:nvSpPr>
        <p:spPr>
          <a:xfrm>
            <a:off x="1476375" y="5769597"/>
            <a:ext cx="4048125" cy="4915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0000"/>
                </a:solidFill>
                <a:latin typeface="ArialMT"/>
              </a:rPr>
              <a:t>* From layers below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107140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How well does it work?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4C0741-2E12-47E6-BC47-271CD554C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" r="10362" b="5385"/>
          <a:stretch/>
        </p:blipFill>
        <p:spPr>
          <a:xfrm>
            <a:off x="428265" y="1189501"/>
            <a:ext cx="7974957" cy="2239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7D38-A94C-4EDF-A6F5-E4899ACF3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5" t="88484" r="10380"/>
          <a:stretch/>
        </p:blipFill>
        <p:spPr>
          <a:xfrm>
            <a:off x="421568" y="3566627"/>
            <a:ext cx="7960431" cy="36512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863F32-11AC-4A11-90CA-FAD909DB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413475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0C3E91-7F78-4C47-987E-CAA876C509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23" t="28274" r="31023" b="61298"/>
          <a:stretch/>
        </p:blipFill>
        <p:spPr>
          <a:xfrm>
            <a:off x="4807896" y="1508791"/>
            <a:ext cx="2091031" cy="2071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D469EB-FAC2-46ED-85CC-A625452E81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23" t="11886" r="15207" b="75975"/>
          <a:stretch/>
        </p:blipFill>
        <p:spPr>
          <a:xfrm>
            <a:off x="4807896" y="1263587"/>
            <a:ext cx="3300108" cy="241174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AA5D5C-535E-4C72-BD03-7F911B948271}"/>
              </a:ext>
            </a:extLst>
          </p:cNvPr>
          <p:cNvCxnSpPr>
            <a:cxnSpLocks/>
          </p:cNvCxnSpPr>
          <p:nvPr/>
        </p:nvCxnSpPr>
        <p:spPr>
          <a:xfrm>
            <a:off x="2314937" y="1707292"/>
            <a:ext cx="9375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612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How well does it work?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89AD823-6374-41F8-A668-303D018B2225}"/>
              </a:ext>
            </a:extLst>
          </p:cNvPr>
          <p:cNvGrpSpPr/>
          <p:nvPr/>
        </p:nvGrpSpPr>
        <p:grpSpPr>
          <a:xfrm>
            <a:off x="421568" y="1189500"/>
            <a:ext cx="7981654" cy="5384981"/>
            <a:chOff x="421568" y="1189500"/>
            <a:chExt cx="7981654" cy="538498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34C0741-2E12-47E6-BC47-271CD554C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2" r="10362"/>
            <a:stretch/>
          </p:blipFill>
          <p:spPr>
            <a:xfrm>
              <a:off x="428265" y="1189500"/>
              <a:ext cx="7974957" cy="236696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7067D38-A94C-4EDF-A6F5-E4899ACF3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05" r="10380"/>
            <a:stretch/>
          </p:blipFill>
          <p:spPr>
            <a:xfrm>
              <a:off x="421568" y="3403924"/>
              <a:ext cx="7960431" cy="3170557"/>
            </a:xfrm>
            <a:prstGeom prst="rect">
              <a:avLst/>
            </a:prstGeom>
          </p:spPr>
        </p:pic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863F32-11AC-4A11-90CA-FAD909DB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413475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0C3E91-7F78-4C47-987E-CAA876C509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23" t="28274" r="31023" b="61298"/>
          <a:stretch/>
        </p:blipFill>
        <p:spPr>
          <a:xfrm>
            <a:off x="4807896" y="1508791"/>
            <a:ext cx="2091031" cy="2071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D469EB-FAC2-46ED-85CC-A625452E81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23" t="11886" r="15207" b="75975"/>
          <a:stretch/>
        </p:blipFill>
        <p:spPr>
          <a:xfrm>
            <a:off x="4807896" y="1263587"/>
            <a:ext cx="3300108" cy="241174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DAA5D5C-535E-4C72-BD03-7F911B948271}"/>
              </a:ext>
            </a:extLst>
          </p:cNvPr>
          <p:cNvCxnSpPr>
            <a:cxnSpLocks/>
          </p:cNvCxnSpPr>
          <p:nvPr/>
        </p:nvCxnSpPr>
        <p:spPr>
          <a:xfrm>
            <a:off x="2314937" y="1707292"/>
            <a:ext cx="93754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344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How well does it work?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4C0741-2E12-47E6-BC47-271CD554C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" r="93928"/>
          <a:stretch/>
        </p:blipFill>
        <p:spPr>
          <a:xfrm>
            <a:off x="428266" y="1189500"/>
            <a:ext cx="333736" cy="23669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067D38-A94C-4EDF-A6F5-E4899ACF3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5" r="10380"/>
          <a:stretch/>
        </p:blipFill>
        <p:spPr>
          <a:xfrm>
            <a:off x="421568" y="3403924"/>
            <a:ext cx="7960431" cy="317055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863F32-11AC-4A11-90CA-FAD909DB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413475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71795C-6DB0-4D3E-A4A0-8FEC75595F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49" t="-1" r="11752" b="880"/>
          <a:stretch/>
        </p:blipFill>
        <p:spPr>
          <a:xfrm>
            <a:off x="778060" y="1048487"/>
            <a:ext cx="7498784" cy="2366963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9BE9A1-CBB9-4A6F-9B92-F19CB780D894}"/>
              </a:ext>
            </a:extLst>
          </p:cNvPr>
          <p:cNvCxnSpPr>
            <a:cxnSpLocks/>
          </p:cNvCxnSpPr>
          <p:nvPr/>
        </p:nvCxnSpPr>
        <p:spPr>
          <a:xfrm>
            <a:off x="1956122" y="1747778"/>
            <a:ext cx="172462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54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How does it compare?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https://www.cl.cam.ac.uk/research/srg/netos/qjump/images/figs/fig7.png">
            <a:extLst>
              <a:ext uri="{FF2B5EF4-FFF2-40B4-BE49-F238E27FC236}">
                <a16:creationId xmlns:a16="http://schemas.microsoft.com/office/drawing/2014/main" id="{AE99AA65-6E3E-41B1-A242-68B80B06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49" y="1714977"/>
            <a:ext cx="6638925" cy="428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A472DB5-915A-4B18-A30E-DCD1591DD7FF}"/>
              </a:ext>
            </a:extLst>
          </p:cNvPr>
          <p:cNvCxnSpPr>
            <a:cxnSpLocks/>
          </p:cNvCxnSpPr>
          <p:nvPr/>
        </p:nvCxnSpPr>
        <p:spPr>
          <a:xfrm>
            <a:off x="3051444" y="3457575"/>
            <a:ext cx="0" cy="6233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073CC5-BF91-4363-BA32-58100128FD3A}"/>
              </a:ext>
            </a:extLst>
          </p:cNvPr>
          <p:cNvCxnSpPr>
            <a:cxnSpLocks/>
          </p:cNvCxnSpPr>
          <p:nvPr/>
        </p:nvCxnSpPr>
        <p:spPr>
          <a:xfrm flipV="1">
            <a:off x="3051444" y="4121395"/>
            <a:ext cx="0" cy="5911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副标题 4">
            <a:extLst>
              <a:ext uri="{FF2B5EF4-FFF2-40B4-BE49-F238E27FC236}">
                <a16:creationId xmlns:a16="http://schemas.microsoft.com/office/drawing/2014/main" id="{9B263F3E-9933-4568-B6C9-AAF24EBED8B3}"/>
              </a:ext>
            </a:extLst>
          </p:cNvPr>
          <p:cNvSpPr txBox="1">
            <a:spLocks/>
          </p:cNvSpPr>
          <p:nvPr/>
        </p:nvSpPr>
        <p:spPr>
          <a:xfrm>
            <a:off x="3243265" y="2282824"/>
            <a:ext cx="4581522" cy="27178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3" name="副标题 4">
            <a:extLst>
              <a:ext uri="{FF2B5EF4-FFF2-40B4-BE49-F238E27FC236}">
                <a16:creationId xmlns:a16="http://schemas.microsoft.com/office/drawing/2014/main" id="{6F607385-CF9C-4353-82D3-609106B6F754}"/>
              </a:ext>
            </a:extLst>
          </p:cNvPr>
          <p:cNvSpPr txBox="1">
            <a:spLocks/>
          </p:cNvSpPr>
          <p:nvPr/>
        </p:nvSpPr>
        <p:spPr>
          <a:xfrm>
            <a:off x="2620165" y="3123867"/>
            <a:ext cx="2173837" cy="402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B050"/>
                </a:solidFill>
                <a:latin typeface="ArialMT"/>
              </a:rPr>
              <a:t>Good=close to 1</a:t>
            </a:r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7" name="副标题 4">
            <a:extLst>
              <a:ext uri="{FF2B5EF4-FFF2-40B4-BE49-F238E27FC236}">
                <a16:creationId xmlns:a16="http://schemas.microsoft.com/office/drawing/2014/main" id="{2402AABB-F25D-4F14-BA3F-E9F358B84CD5}"/>
              </a:ext>
            </a:extLst>
          </p:cNvPr>
          <p:cNvSpPr txBox="1">
            <a:spLocks/>
          </p:cNvSpPr>
          <p:nvPr/>
        </p:nvSpPr>
        <p:spPr>
          <a:xfrm>
            <a:off x="2701073" y="5044500"/>
            <a:ext cx="4939442" cy="1085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8" name="副标题 4">
            <a:extLst>
              <a:ext uri="{FF2B5EF4-FFF2-40B4-BE49-F238E27FC236}">
                <a16:creationId xmlns:a16="http://schemas.microsoft.com/office/drawing/2014/main" id="{419E8D9B-FFD7-4733-990C-E22764ABB354}"/>
              </a:ext>
            </a:extLst>
          </p:cNvPr>
          <p:cNvSpPr txBox="1">
            <a:spLocks/>
          </p:cNvSpPr>
          <p:nvPr/>
        </p:nvSpPr>
        <p:spPr>
          <a:xfrm>
            <a:off x="2281973" y="5477352"/>
            <a:ext cx="685065" cy="33766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8E32E7A-7719-466D-AB41-E95C785B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125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How does it compare?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https://www.cl.cam.ac.uk/research/srg/netos/qjump/images/figs/fig7.png">
            <a:extLst>
              <a:ext uri="{FF2B5EF4-FFF2-40B4-BE49-F238E27FC236}">
                <a16:creationId xmlns:a16="http://schemas.microsoft.com/office/drawing/2014/main" id="{AE99AA65-6E3E-41B1-A242-68B80B06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49" y="1714977"/>
            <a:ext cx="6638925" cy="428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A472DB5-915A-4B18-A30E-DCD1591DD7FF}"/>
              </a:ext>
            </a:extLst>
          </p:cNvPr>
          <p:cNvCxnSpPr>
            <a:cxnSpLocks/>
          </p:cNvCxnSpPr>
          <p:nvPr/>
        </p:nvCxnSpPr>
        <p:spPr>
          <a:xfrm>
            <a:off x="3051444" y="3457575"/>
            <a:ext cx="0" cy="6233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073CC5-BF91-4363-BA32-58100128FD3A}"/>
              </a:ext>
            </a:extLst>
          </p:cNvPr>
          <p:cNvCxnSpPr>
            <a:cxnSpLocks/>
          </p:cNvCxnSpPr>
          <p:nvPr/>
        </p:nvCxnSpPr>
        <p:spPr>
          <a:xfrm flipV="1">
            <a:off x="3051444" y="4121395"/>
            <a:ext cx="0" cy="5911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4">
            <a:extLst>
              <a:ext uri="{FF2B5EF4-FFF2-40B4-BE49-F238E27FC236}">
                <a16:creationId xmlns:a16="http://schemas.microsoft.com/office/drawing/2014/main" id="{F32FDA81-F9FA-4D92-8FCF-1BF8B5EA9E41}"/>
              </a:ext>
            </a:extLst>
          </p:cNvPr>
          <p:cNvSpPr txBox="1">
            <a:spLocks/>
          </p:cNvSpPr>
          <p:nvPr/>
        </p:nvSpPr>
        <p:spPr>
          <a:xfrm>
            <a:off x="2620165" y="3123867"/>
            <a:ext cx="2173837" cy="402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B050"/>
                </a:solidFill>
                <a:latin typeface="ArialMT"/>
              </a:rPr>
              <a:t>Good</a:t>
            </a:r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2" name="副标题 4">
            <a:extLst>
              <a:ext uri="{FF2B5EF4-FFF2-40B4-BE49-F238E27FC236}">
                <a16:creationId xmlns:a16="http://schemas.microsoft.com/office/drawing/2014/main" id="{4A368C6F-9903-4268-A502-714793D27168}"/>
              </a:ext>
            </a:extLst>
          </p:cNvPr>
          <p:cNvSpPr txBox="1">
            <a:spLocks/>
          </p:cNvSpPr>
          <p:nvPr/>
        </p:nvSpPr>
        <p:spPr>
          <a:xfrm rot="20327311">
            <a:off x="6368386" y="5257016"/>
            <a:ext cx="1170328" cy="2575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"/>
              </a:lnSpc>
              <a:spcBef>
                <a:spcPts val="0"/>
              </a:spcBef>
            </a:pPr>
            <a:endParaRPr lang="en-US" altLang="zh-CN" sz="1800" b="1" dirty="0">
              <a:solidFill>
                <a:srgbClr val="FF0000"/>
              </a:solidFill>
            </a:endParaRPr>
          </a:p>
        </p:txBody>
      </p:sp>
      <p:sp>
        <p:nvSpPr>
          <p:cNvPr id="14" name="副标题 4">
            <a:extLst>
              <a:ext uri="{FF2B5EF4-FFF2-40B4-BE49-F238E27FC236}">
                <a16:creationId xmlns:a16="http://schemas.microsoft.com/office/drawing/2014/main" id="{9514954E-7959-48C0-904A-EE8005BDA6E5}"/>
              </a:ext>
            </a:extLst>
          </p:cNvPr>
          <p:cNvSpPr txBox="1">
            <a:spLocks/>
          </p:cNvSpPr>
          <p:nvPr/>
        </p:nvSpPr>
        <p:spPr>
          <a:xfrm>
            <a:off x="7025639" y="2283618"/>
            <a:ext cx="799147" cy="2717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DD4CB9-4EC5-49A7-BA5A-6423744F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13" name="副标题 4">
            <a:extLst>
              <a:ext uri="{FF2B5EF4-FFF2-40B4-BE49-F238E27FC236}">
                <a16:creationId xmlns:a16="http://schemas.microsoft.com/office/drawing/2014/main" id="{E7C05D1F-CD4A-4A0E-8C97-D63F19CC3C64}"/>
              </a:ext>
            </a:extLst>
          </p:cNvPr>
          <p:cNvSpPr txBox="1">
            <a:spLocks/>
          </p:cNvSpPr>
          <p:nvPr/>
        </p:nvSpPr>
        <p:spPr>
          <a:xfrm rot="20327311">
            <a:off x="2808594" y="5499496"/>
            <a:ext cx="1170328" cy="2575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"/>
              </a:lnSpc>
              <a:spcBef>
                <a:spcPts val="0"/>
              </a:spcBef>
            </a:pPr>
            <a:endParaRPr lang="en-US" altLang="zh-CN" sz="1800" b="1" dirty="0">
              <a:solidFill>
                <a:srgbClr val="FF0000"/>
              </a:solidFill>
            </a:endParaRPr>
          </a:p>
        </p:txBody>
      </p:sp>
      <p:sp>
        <p:nvSpPr>
          <p:cNvPr id="15" name="副标题 4">
            <a:extLst>
              <a:ext uri="{FF2B5EF4-FFF2-40B4-BE49-F238E27FC236}">
                <a16:creationId xmlns:a16="http://schemas.microsoft.com/office/drawing/2014/main" id="{E35472A9-2785-42BE-8284-403B5367BFD7}"/>
              </a:ext>
            </a:extLst>
          </p:cNvPr>
          <p:cNvSpPr txBox="1">
            <a:spLocks/>
          </p:cNvSpPr>
          <p:nvPr/>
        </p:nvSpPr>
        <p:spPr>
          <a:xfrm>
            <a:off x="4084319" y="2282824"/>
            <a:ext cx="3740467" cy="27178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6" name="副标题 4">
            <a:extLst>
              <a:ext uri="{FF2B5EF4-FFF2-40B4-BE49-F238E27FC236}">
                <a16:creationId xmlns:a16="http://schemas.microsoft.com/office/drawing/2014/main" id="{8F138DA8-D193-4BE1-A9BD-9B496EFEFAE7}"/>
              </a:ext>
            </a:extLst>
          </p:cNvPr>
          <p:cNvSpPr txBox="1">
            <a:spLocks/>
          </p:cNvSpPr>
          <p:nvPr/>
        </p:nvSpPr>
        <p:spPr>
          <a:xfrm>
            <a:off x="3746183" y="5074072"/>
            <a:ext cx="3740467" cy="66349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549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How does it compare?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https://www.cl.cam.ac.uk/research/srg/netos/qjump/images/figs/fig7.png">
            <a:extLst>
              <a:ext uri="{FF2B5EF4-FFF2-40B4-BE49-F238E27FC236}">
                <a16:creationId xmlns:a16="http://schemas.microsoft.com/office/drawing/2014/main" id="{AE99AA65-6E3E-41B1-A242-68B80B06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49" y="1714977"/>
            <a:ext cx="6638925" cy="428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A472DB5-915A-4B18-A30E-DCD1591DD7FF}"/>
              </a:ext>
            </a:extLst>
          </p:cNvPr>
          <p:cNvCxnSpPr>
            <a:cxnSpLocks/>
          </p:cNvCxnSpPr>
          <p:nvPr/>
        </p:nvCxnSpPr>
        <p:spPr>
          <a:xfrm>
            <a:off x="3051444" y="3457575"/>
            <a:ext cx="0" cy="6233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073CC5-BF91-4363-BA32-58100128FD3A}"/>
              </a:ext>
            </a:extLst>
          </p:cNvPr>
          <p:cNvCxnSpPr>
            <a:cxnSpLocks/>
          </p:cNvCxnSpPr>
          <p:nvPr/>
        </p:nvCxnSpPr>
        <p:spPr>
          <a:xfrm flipV="1">
            <a:off x="3051444" y="4121395"/>
            <a:ext cx="0" cy="5911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4">
            <a:extLst>
              <a:ext uri="{FF2B5EF4-FFF2-40B4-BE49-F238E27FC236}">
                <a16:creationId xmlns:a16="http://schemas.microsoft.com/office/drawing/2014/main" id="{F32FDA81-F9FA-4D92-8FCF-1BF8B5EA9E41}"/>
              </a:ext>
            </a:extLst>
          </p:cNvPr>
          <p:cNvSpPr txBox="1">
            <a:spLocks/>
          </p:cNvSpPr>
          <p:nvPr/>
        </p:nvSpPr>
        <p:spPr>
          <a:xfrm>
            <a:off x="2620165" y="3123867"/>
            <a:ext cx="2173837" cy="402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B050"/>
                </a:solidFill>
                <a:latin typeface="ArialMT"/>
              </a:rPr>
              <a:t>Good</a:t>
            </a:r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2" name="副标题 4">
            <a:extLst>
              <a:ext uri="{FF2B5EF4-FFF2-40B4-BE49-F238E27FC236}">
                <a16:creationId xmlns:a16="http://schemas.microsoft.com/office/drawing/2014/main" id="{4A368C6F-9903-4268-A502-714793D27168}"/>
              </a:ext>
            </a:extLst>
          </p:cNvPr>
          <p:cNvSpPr txBox="1">
            <a:spLocks/>
          </p:cNvSpPr>
          <p:nvPr/>
        </p:nvSpPr>
        <p:spPr>
          <a:xfrm rot="20327311">
            <a:off x="6368386" y="5257016"/>
            <a:ext cx="1170328" cy="2575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"/>
              </a:lnSpc>
              <a:spcBef>
                <a:spcPts val="0"/>
              </a:spcBef>
            </a:pPr>
            <a:endParaRPr lang="en-US" altLang="zh-CN" sz="1800" b="1" dirty="0">
              <a:solidFill>
                <a:srgbClr val="FF0000"/>
              </a:solidFill>
            </a:endParaRPr>
          </a:p>
        </p:txBody>
      </p:sp>
      <p:sp>
        <p:nvSpPr>
          <p:cNvPr id="14" name="副标题 4">
            <a:extLst>
              <a:ext uri="{FF2B5EF4-FFF2-40B4-BE49-F238E27FC236}">
                <a16:creationId xmlns:a16="http://schemas.microsoft.com/office/drawing/2014/main" id="{9514954E-7959-48C0-904A-EE8005BDA6E5}"/>
              </a:ext>
            </a:extLst>
          </p:cNvPr>
          <p:cNvSpPr txBox="1">
            <a:spLocks/>
          </p:cNvSpPr>
          <p:nvPr/>
        </p:nvSpPr>
        <p:spPr>
          <a:xfrm>
            <a:off x="7025639" y="2283618"/>
            <a:ext cx="799147" cy="2717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DD4CB9-4EC5-49A7-BA5A-6423744F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15" name="副标题 4">
            <a:extLst>
              <a:ext uri="{FF2B5EF4-FFF2-40B4-BE49-F238E27FC236}">
                <a16:creationId xmlns:a16="http://schemas.microsoft.com/office/drawing/2014/main" id="{0F6322FF-6F2E-4ECC-9F6C-69711E7AF26E}"/>
              </a:ext>
            </a:extLst>
          </p:cNvPr>
          <p:cNvSpPr txBox="1">
            <a:spLocks/>
          </p:cNvSpPr>
          <p:nvPr/>
        </p:nvSpPr>
        <p:spPr>
          <a:xfrm>
            <a:off x="5016816" y="2282824"/>
            <a:ext cx="2807970" cy="27178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6" name="副标题 4">
            <a:extLst>
              <a:ext uri="{FF2B5EF4-FFF2-40B4-BE49-F238E27FC236}">
                <a16:creationId xmlns:a16="http://schemas.microsoft.com/office/drawing/2014/main" id="{7117037D-99FE-4D23-8FFE-0C2663D93259}"/>
              </a:ext>
            </a:extLst>
          </p:cNvPr>
          <p:cNvSpPr txBox="1">
            <a:spLocks/>
          </p:cNvSpPr>
          <p:nvPr/>
        </p:nvSpPr>
        <p:spPr>
          <a:xfrm>
            <a:off x="4678680" y="5074072"/>
            <a:ext cx="2807970" cy="66349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3" name="副标题 4">
            <a:extLst>
              <a:ext uri="{FF2B5EF4-FFF2-40B4-BE49-F238E27FC236}">
                <a16:creationId xmlns:a16="http://schemas.microsoft.com/office/drawing/2014/main" id="{58588118-8D8F-4457-A6DF-90BEC940E129}"/>
              </a:ext>
            </a:extLst>
          </p:cNvPr>
          <p:cNvSpPr txBox="1">
            <a:spLocks/>
          </p:cNvSpPr>
          <p:nvPr/>
        </p:nvSpPr>
        <p:spPr>
          <a:xfrm>
            <a:off x="1657350" y="5787963"/>
            <a:ext cx="685065" cy="33766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7" name="副标题 4">
            <a:extLst>
              <a:ext uri="{FF2B5EF4-FFF2-40B4-BE49-F238E27FC236}">
                <a16:creationId xmlns:a16="http://schemas.microsoft.com/office/drawing/2014/main" id="{D7798AF6-90EC-40A3-911A-7B436B03B2EB}"/>
              </a:ext>
            </a:extLst>
          </p:cNvPr>
          <p:cNvSpPr txBox="1">
            <a:spLocks/>
          </p:cNvSpPr>
          <p:nvPr/>
        </p:nvSpPr>
        <p:spPr>
          <a:xfrm rot="20327311">
            <a:off x="2736359" y="5346421"/>
            <a:ext cx="1941448" cy="4853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160000"/>
                </a:solidFill>
              </a:rPr>
              <a:t>Eth. Flow Ctrl.</a:t>
            </a:r>
          </a:p>
        </p:txBody>
      </p:sp>
    </p:spTree>
    <p:extLst>
      <p:ext uri="{BB962C8B-B14F-4D97-AF65-F5344CB8AC3E}">
        <p14:creationId xmlns:p14="http://schemas.microsoft.com/office/powerpoint/2010/main" val="261065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Application impact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7AA4FD-F662-4AF9-B6E3-E71DA099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71547"/>
            <a:ext cx="2057400" cy="365125"/>
          </a:xfrm>
        </p:spPr>
        <p:txBody>
          <a:bodyPr/>
          <a:lstStyle/>
          <a:p>
            <a:fld id="{1349983C-373C-4B5B-B67E-E904D958678C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49E2EF-D4F1-4BD9-BB19-E7A56F52B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9" r="11752"/>
          <a:stretch/>
        </p:blipFill>
        <p:spPr>
          <a:xfrm>
            <a:off x="1590357" y="2534472"/>
            <a:ext cx="6260795" cy="1986789"/>
          </a:xfrm>
          <a:prstGeom prst="rect">
            <a:avLst/>
          </a:prstGeom>
        </p:spPr>
      </p:pic>
      <p:sp>
        <p:nvSpPr>
          <p:cNvPr id="21" name="副标题 4">
            <a:extLst>
              <a:ext uri="{FF2B5EF4-FFF2-40B4-BE49-F238E27FC236}">
                <a16:creationId xmlns:a16="http://schemas.microsoft.com/office/drawing/2014/main" id="{3C301309-878A-4C2E-B52B-95AF32967D8E}"/>
              </a:ext>
            </a:extLst>
          </p:cNvPr>
          <p:cNvSpPr txBox="1">
            <a:spLocks/>
          </p:cNvSpPr>
          <p:nvPr/>
        </p:nvSpPr>
        <p:spPr>
          <a:xfrm>
            <a:off x="4343398" y="2749902"/>
            <a:ext cx="3248651" cy="7779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FC8F849-4595-4D7F-8165-286628A5413F}"/>
              </a:ext>
            </a:extLst>
          </p:cNvPr>
          <p:cNvCxnSpPr>
            <a:cxnSpLocks/>
          </p:cNvCxnSpPr>
          <p:nvPr/>
        </p:nvCxnSpPr>
        <p:spPr>
          <a:xfrm>
            <a:off x="5336810" y="2749902"/>
            <a:ext cx="0" cy="86109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副标题 4">
            <a:extLst>
              <a:ext uri="{FF2B5EF4-FFF2-40B4-BE49-F238E27FC236}">
                <a16:creationId xmlns:a16="http://schemas.microsoft.com/office/drawing/2014/main" id="{C67BE495-0831-40A1-AD76-AB68C51787DC}"/>
              </a:ext>
            </a:extLst>
          </p:cNvPr>
          <p:cNvSpPr txBox="1">
            <a:spLocks/>
          </p:cNvSpPr>
          <p:nvPr/>
        </p:nvSpPr>
        <p:spPr>
          <a:xfrm>
            <a:off x="1385620" y="5470650"/>
            <a:ext cx="6953159" cy="5562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B050"/>
                </a:solidFill>
                <a:latin typeface="ArialMT"/>
              </a:rPr>
              <a:t>PTPd sync offset: close to zero = good</a:t>
            </a:r>
            <a:br>
              <a:rPr lang="en-US" altLang="zh-CN" dirty="0">
                <a:solidFill>
                  <a:srgbClr val="00B050"/>
                </a:solidFill>
              </a:rPr>
            </a:br>
            <a:endParaRPr lang="en-US" altLang="zh-CN" sz="1600" dirty="0">
              <a:solidFill>
                <a:srgbClr val="00B050"/>
              </a:solidFill>
            </a:endParaRPr>
          </a:p>
        </p:txBody>
      </p:sp>
      <p:sp>
        <p:nvSpPr>
          <p:cNvPr id="17" name="副标题 4">
            <a:extLst>
              <a:ext uri="{FF2B5EF4-FFF2-40B4-BE49-F238E27FC236}">
                <a16:creationId xmlns:a16="http://schemas.microsoft.com/office/drawing/2014/main" id="{1FC174F2-CEE1-44E4-9B89-202AF46B33A0}"/>
              </a:ext>
            </a:extLst>
          </p:cNvPr>
          <p:cNvSpPr txBox="1">
            <a:spLocks/>
          </p:cNvSpPr>
          <p:nvPr/>
        </p:nvSpPr>
        <p:spPr>
          <a:xfrm>
            <a:off x="2999294" y="2122992"/>
            <a:ext cx="6564930" cy="5562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B050"/>
                </a:solidFill>
                <a:latin typeface="ArialMT"/>
              </a:rPr>
              <a:t>memcached latency: lower = good</a:t>
            </a:r>
            <a:br>
              <a:rPr lang="en-US" altLang="zh-CN" sz="2800" b="1" dirty="0">
                <a:solidFill>
                  <a:srgbClr val="00B050"/>
                </a:solidFill>
                <a:latin typeface="ArialMT"/>
              </a:rPr>
            </a:br>
            <a:br>
              <a:rPr lang="en-US" altLang="zh-CN" sz="2800" b="1" dirty="0">
                <a:solidFill>
                  <a:srgbClr val="00B050"/>
                </a:solidFill>
                <a:latin typeface="ArialMT"/>
              </a:rPr>
            </a:br>
            <a:endParaRPr lang="en-US" altLang="zh-CN" sz="2800" b="1" dirty="0">
              <a:solidFill>
                <a:srgbClr val="00B050"/>
              </a:solidFill>
              <a:latin typeface="ArialMT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FB2EC18-B79C-464E-99D4-F8B2930C36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23" t="25631" r="31023" b="55058"/>
          <a:stretch/>
        </p:blipFill>
        <p:spPr>
          <a:xfrm>
            <a:off x="2251648" y="1422875"/>
            <a:ext cx="2091031" cy="3836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0D2E05C-EDDF-4ED9-9993-B1975B3580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23" t="9387" r="15207" b="75975"/>
          <a:stretch/>
        </p:blipFill>
        <p:spPr>
          <a:xfrm>
            <a:off x="4400918" y="1433863"/>
            <a:ext cx="3300108" cy="2908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F39426A-826A-44D4-B42A-D940FBC82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5" t="64964" r="10380"/>
          <a:stretch/>
        </p:blipFill>
        <p:spPr>
          <a:xfrm>
            <a:off x="1283335" y="4354120"/>
            <a:ext cx="6654795" cy="928682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21FF34B-AFAB-42AD-A8EA-1A556EC5DCF0}"/>
              </a:ext>
            </a:extLst>
          </p:cNvPr>
          <p:cNvCxnSpPr>
            <a:cxnSpLocks/>
          </p:cNvCxnSpPr>
          <p:nvPr/>
        </p:nvCxnSpPr>
        <p:spPr>
          <a:xfrm flipV="1">
            <a:off x="2847610" y="4277342"/>
            <a:ext cx="0" cy="100546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48DE5735-AC66-4596-A712-D7D69DCBA9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2" r="93600"/>
          <a:stretch/>
        </p:blipFill>
        <p:spPr>
          <a:xfrm>
            <a:off x="1286314" y="2639168"/>
            <a:ext cx="304041" cy="19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701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How does it compare?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https://www.cl.cam.ac.uk/research/srg/netos/qjump/images/figs/fig7.png">
            <a:extLst>
              <a:ext uri="{FF2B5EF4-FFF2-40B4-BE49-F238E27FC236}">
                <a16:creationId xmlns:a16="http://schemas.microsoft.com/office/drawing/2014/main" id="{AE99AA65-6E3E-41B1-A242-68B80B06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49" y="1714977"/>
            <a:ext cx="6638925" cy="428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A472DB5-915A-4B18-A30E-DCD1591DD7FF}"/>
              </a:ext>
            </a:extLst>
          </p:cNvPr>
          <p:cNvCxnSpPr>
            <a:cxnSpLocks/>
          </p:cNvCxnSpPr>
          <p:nvPr/>
        </p:nvCxnSpPr>
        <p:spPr>
          <a:xfrm>
            <a:off x="3051444" y="3457575"/>
            <a:ext cx="0" cy="6233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073CC5-BF91-4363-BA32-58100128FD3A}"/>
              </a:ext>
            </a:extLst>
          </p:cNvPr>
          <p:cNvCxnSpPr>
            <a:cxnSpLocks/>
          </p:cNvCxnSpPr>
          <p:nvPr/>
        </p:nvCxnSpPr>
        <p:spPr>
          <a:xfrm flipV="1">
            <a:off x="3051444" y="4121395"/>
            <a:ext cx="0" cy="5911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4">
            <a:extLst>
              <a:ext uri="{FF2B5EF4-FFF2-40B4-BE49-F238E27FC236}">
                <a16:creationId xmlns:a16="http://schemas.microsoft.com/office/drawing/2014/main" id="{F32FDA81-F9FA-4D92-8FCF-1BF8B5EA9E41}"/>
              </a:ext>
            </a:extLst>
          </p:cNvPr>
          <p:cNvSpPr txBox="1">
            <a:spLocks/>
          </p:cNvSpPr>
          <p:nvPr/>
        </p:nvSpPr>
        <p:spPr>
          <a:xfrm>
            <a:off x="2620165" y="3123867"/>
            <a:ext cx="2173837" cy="402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B050"/>
                </a:solidFill>
                <a:latin typeface="ArialMT"/>
              </a:rPr>
              <a:t>Good</a:t>
            </a:r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2" name="副标题 4">
            <a:extLst>
              <a:ext uri="{FF2B5EF4-FFF2-40B4-BE49-F238E27FC236}">
                <a16:creationId xmlns:a16="http://schemas.microsoft.com/office/drawing/2014/main" id="{4A368C6F-9903-4268-A502-714793D27168}"/>
              </a:ext>
            </a:extLst>
          </p:cNvPr>
          <p:cNvSpPr txBox="1">
            <a:spLocks/>
          </p:cNvSpPr>
          <p:nvPr/>
        </p:nvSpPr>
        <p:spPr>
          <a:xfrm rot="20327311">
            <a:off x="6368386" y="5257016"/>
            <a:ext cx="1170328" cy="2575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"/>
              </a:lnSpc>
              <a:spcBef>
                <a:spcPts val="0"/>
              </a:spcBef>
            </a:pPr>
            <a:endParaRPr lang="en-US" altLang="zh-CN" sz="1800" b="1" dirty="0">
              <a:solidFill>
                <a:srgbClr val="FF0000"/>
              </a:solidFill>
            </a:endParaRPr>
          </a:p>
        </p:txBody>
      </p:sp>
      <p:sp>
        <p:nvSpPr>
          <p:cNvPr id="14" name="副标题 4">
            <a:extLst>
              <a:ext uri="{FF2B5EF4-FFF2-40B4-BE49-F238E27FC236}">
                <a16:creationId xmlns:a16="http://schemas.microsoft.com/office/drawing/2014/main" id="{9514954E-7959-48C0-904A-EE8005BDA6E5}"/>
              </a:ext>
            </a:extLst>
          </p:cNvPr>
          <p:cNvSpPr txBox="1">
            <a:spLocks/>
          </p:cNvSpPr>
          <p:nvPr/>
        </p:nvSpPr>
        <p:spPr>
          <a:xfrm>
            <a:off x="7025639" y="2283618"/>
            <a:ext cx="799147" cy="2717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DD4CB9-4EC5-49A7-BA5A-6423744F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13" name="副标题 4">
            <a:extLst>
              <a:ext uri="{FF2B5EF4-FFF2-40B4-BE49-F238E27FC236}">
                <a16:creationId xmlns:a16="http://schemas.microsoft.com/office/drawing/2014/main" id="{76209024-9FB5-4AC9-A636-85076804CB96}"/>
              </a:ext>
            </a:extLst>
          </p:cNvPr>
          <p:cNvSpPr txBox="1">
            <a:spLocks/>
          </p:cNvSpPr>
          <p:nvPr/>
        </p:nvSpPr>
        <p:spPr>
          <a:xfrm>
            <a:off x="5994152" y="2282824"/>
            <a:ext cx="1830634" cy="27178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5" name="副标题 4">
            <a:extLst>
              <a:ext uri="{FF2B5EF4-FFF2-40B4-BE49-F238E27FC236}">
                <a16:creationId xmlns:a16="http://schemas.microsoft.com/office/drawing/2014/main" id="{90FFE3C1-27F6-4D26-8D0D-D36217232FC1}"/>
              </a:ext>
            </a:extLst>
          </p:cNvPr>
          <p:cNvSpPr txBox="1">
            <a:spLocks/>
          </p:cNvSpPr>
          <p:nvPr/>
        </p:nvSpPr>
        <p:spPr>
          <a:xfrm>
            <a:off x="5494020" y="5074072"/>
            <a:ext cx="1992630" cy="66349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6" name="副标题 4">
            <a:extLst>
              <a:ext uri="{FF2B5EF4-FFF2-40B4-BE49-F238E27FC236}">
                <a16:creationId xmlns:a16="http://schemas.microsoft.com/office/drawing/2014/main" id="{88DCAA9D-B8D3-4F80-A3E8-CD000670243B}"/>
              </a:ext>
            </a:extLst>
          </p:cNvPr>
          <p:cNvSpPr txBox="1">
            <a:spLocks/>
          </p:cNvSpPr>
          <p:nvPr/>
        </p:nvSpPr>
        <p:spPr>
          <a:xfrm rot="20327311">
            <a:off x="2736359" y="5346421"/>
            <a:ext cx="1941448" cy="4853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160000"/>
                </a:solidFill>
              </a:rPr>
              <a:t>Eth. Flow Ctrl.</a:t>
            </a:r>
          </a:p>
        </p:txBody>
      </p:sp>
    </p:spTree>
    <p:extLst>
      <p:ext uri="{BB962C8B-B14F-4D97-AF65-F5344CB8AC3E}">
        <p14:creationId xmlns:p14="http://schemas.microsoft.com/office/powerpoint/2010/main" val="2713970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How does it compare?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https://www.cl.cam.ac.uk/research/srg/netos/qjump/images/figs/fig7.png">
            <a:extLst>
              <a:ext uri="{FF2B5EF4-FFF2-40B4-BE49-F238E27FC236}">
                <a16:creationId xmlns:a16="http://schemas.microsoft.com/office/drawing/2014/main" id="{AE99AA65-6E3E-41B1-A242-68B80B06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49" y="1714977"/>
            <a:ext cx="6638925" cy="428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A472DB5-915A-4B18-A30E-DCD1591DD7FF}"/>
              </a:ext>
            </a:extLst>
          </p:cNvPr>
          <p:cNvCxnSpPr>
            <a:cxnSpLocks/>
          </p:cNvCxnSpPr>
          <p:nvPr/>
        </p:nvCxnSpPr>
        <p:spPr>
          <a:xfrm>
            <a:off x="3051444" y="3457575"/>
            <a:ext cx="0" cy="6233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073CC5-BF91-4363-BA32-58100128FD3A}"/>
              </a:ext>
            </a:extLst>
          </p:cNvPr>
          <p:cNvCxnSpPr>
            <a:cxnSpLocks/>
          </p:cNvCxnSpPr>
          <p:nvPr/>
        </p:nvCxnSpPr>
        <p:spPr>
          <a:xfrm flipV="1">
            <a:off x="3051444" y="4121395"/>
            <a:ext cx="0" cy="5911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4">
            <a:extLst>
              <a:ext uri="{FF2B5EF4-FFF2-40B4-BE49-F238E27FC236}">
                <a16:creationId xmlns:a16="http://schemas.microsoft.com/office/drawing/2014/main" id="{F32FDA81-F9FA-4D92-8FCF-1BF8B5EA9E41}"/>
              </a:ext>
            </a:extLst>
          </p:cNvPr>
          <p:cNvSpPr txBox="1">
            <a:spLocks/>
          </p:cNvSpPr>
          <p:nvPr/>
        </p:nvSpPr>
        <p:spPr>
          <a:xfrm>
            <a:off x="2620165" y="3123867"/>
            <a:ext cx="2173837" cy="402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B050"/>
                </a:solidFill>
                <a:latin typeface="ArialMT"/>
              </a:rPr>
              <a:t>Good</a:t>
            </a:r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2" name="副标题 4">
            <a:extLst>
              <a:ext uri="{FF2B5EF4-FFF2-40B4-BE49-F238E27FC236}">
                <a16:creationId xmlns:a16="http://schemas.microsoft.com/office/drawing/2014/main" id="{4A368C6F-9903-4268-A502-714793D27168}"/>
              </a:ext>
            </a:extLst>
          </p:cNvPr>
          <p:cNvSpPr txBox="1">
            <a:spLocks/>
          </p:cNvSpPr>
          <p:nvPr/>
        </p:nvSpPr>
        <p:spPr>
          <a:xfrm rot="20327311">
            <a:off x="6368386" y="5257016"/>
            <a:ext cx="1170328" cy="2575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"/>
              </a:lnSpc>
              <a:spcBef>
                <a:spcPts val="0"/>
              </a:spcBef>
            </a:pPr>
            <a:endParaRPr lang="en-US" altLang="zh-CN" sz="1800" b="1" dirty="0">
              <a:solidFill>
                <a:srgbClr val="FF0000"/>
              </a:solidFill>
            </a:endParaRPr>
          </a:p>
        </p:txBody>
      </p:sp>
      <p:sp>
        <p:nvSpPr>
          <p:cNvPr id="14" name="副标题 4">
            <a:extLst>
              <a:ext uri="{FF2B5EF4-FFF2-40B4-BE49-F238E27FC236}">
                <a16:creationId xmlns:a16="http://schemas.microsoft.com/office/drawing/2014/main" id="{9514954E-7959-48C0-904A-EE8005BDA6E5}"/>
              </a:ext>
            </a:extLst>
          </p:cNvPr>
          <p:cNvSpPr txBox="1">
            <a:spLocks/>
          </p:cNvSpPr>
          <p:nvPr/>
        </p:nvSpPr>
        <p:spPr>
          <a:xfrm>
            <a:off x="7025639" y="2283618"/>
            <a:ext cx="799147" cy="271700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DD4CB9-4EC5-49A7-BA5A-6423744F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13" name="副标题 4">
            <a:extLst>
              <a:ext uri="{FF2B5EF4-FFF2-40B4-BE49-F238E27FC236}">
                <a16:creationId xmlns:a16="http://schemas.microsoft.com/office/drawing/2014/main" id="{5BEF6FA8-2CB4-410B-86F6-56D97D7B03A2}"/>
              </a:ext>
            </a:extLst>
          </p:cNvPr>
          <p:cNvSpPr txBox="1">
            <a:spLocks/>
          </p:cNvSpPr>
          <p:nvPr/>
        </p:nvSpPr>
        <p:spPr>
          <a:xfrm rot="20327311">
            <a:off x="2736359" y="5346421"/>
            <a:ext cx="1941448" cy="4853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160000"/>
                </a:solidFill>
              </a:rPr>
              <a:t>Eth. Flow Ctrl.</a:t>
            </a:r>
          </a:p>
        </p:txBody>
      </p:sp>
    </p:spTree>
    <p:extLst>
      <p:ext uri="{BB962C8B-B14F-4D97-AF65-F5344CB8AC3E}">
        <p14:creationId xmlns:p14="http://schemas.microsoft.com/office/powerpoint/2010/main" val="1903394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How does it compare?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 descr="https://www.cl.cam.ac.uk/research/srg/netos/qjump/images/figs/fig7.png">
            <a:extLst>
              <a:ext uri="{FF2B5EF4-FFF2-40B4-BE49-F238E27FC236}">
                <a16:creationId xmlns:a16="http://schemas.microsoft.com/office/drawing/2014/main" id="{AE99AA65-6E3E-41B1-A242-68B80B06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49" y="1714977"/>
            <a:ext cx="6638925" cy="428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A472DB5-915A-4B18-A30E-DCD1591DD7FF}"/>
              </a:ext>
            </a:extLst>
          </p:cNvPr>
          <p:cNvCxnSpPr>
            <a:cxnSpLocks/>
          </p:cNvCxnSpPr>
          <p:nvPr/>
        </p:nvCxnSpPr>
        <p:spPr>
          <a:xfrm>
            <a:off x="3051444" y="3457575"/>
            <a:ext cx="0" cy="6233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9073CC5-BF91-4363-BA32-58100128FD3A}"/>
              </a:ext>
            </a:extLst>
          </p:cNvPr>
          <p:cNvCxnSpPr>
            <a:cxnSpLocks/>
          </p:cNvCxnSpPr>
          <p:nvPr/>
        </p:nvCxnSpPr>
        <p:spPr>
          <a:xfrm flipV="1">
            <a:off x="3051444" y="4121395"/>
            <a:ext cx="0" cy="5911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4">
            <a:extLst>
              <a:ext uri="{FF2B5EF4-FFF2-40B4-BE49-F238E27FC236}">
                <a16:creationId xmlns:a16="http://schemas.microsoft.com/office/drawing/2014/main" id="{F32FDA81-F9FA-4D92-8FCF-1BF8B5EA9E41}"/>
              </a:ext>
            </a:extLst>
          </p:cNvPr>
          <p:cNvSpPr txBox="1">
            <a:spLocks/>
          </p:cNvSpPr>
          <p:nvPr/>
        </p:nvSpPr>
        <p:spPr>
          <a:xfrm>
            <a:off x="2620165" y="3123867"/>
            <a:ext cx="2173837" cy="402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B050"/>
                </a:solidFill>
                <a:latin typeface="ArialMT"/>
              </a:rPr>
              <a:t>Good</a:t>
            </a:r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4" name="副标题 4">
            <a:extLst>
              <a:ext uri="{FF2B5EF4-FFF2-40B4-BE49-F238E27FC236}">
                <a16:creationId xmlns:a16="http://schemas.microsoft.com/office/drawing/2014/main" id="{0186BB55-18E1-4A28-9783-99DEAAD37627}"/>
              </a:ext>
            </a:extLst>
          </p:cNvPr>
          <p:cNvSpPr txBox="1">
            <a:spLocks/>
          </p:cNvSpPr>
          <p:nvPr/>
        </p:nvSpPr>
        <p:spPr>
          <a:xfrm>
            <a:off x="6863065" y="2936309"/>
            <a:ext cx="1080786" cy="402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dirty="0">
                <a:solidFill>
                  <a:srgbClr val="00B050"/>
                </a:solidFill>
                <a:latin typeface="ArialMT"/>
              </a:rPr>
              <a:t>Best</a:t>
            </a:r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5" name="副标题 4">
            <a:extLst>
              <a:ext uri="{FF2B5EF4-FFF2-40B4-BE49-F238E27FC236}">
                <a16:creationId xmlns:a16="http://schemas.microsoft.com/office/drawing/2014/main" id="{07616153-D746-4F30-B2FC-A2EFE8A6C699}"/>
              </a:ext>
            </a:extLst>
          </p:cNvPr>
          <p:cNvSpPr txBox="1">
            <a:spLocks/>
          </p:cNvSpPr>
          <p:nvPr/>
        </p:nvSpPr>
        <p:spPr>
          <a:xfrm>
            <a:off x="6953550" y="3367465"/>
            <a:ext cx="774394" cy="1629986"/>
          </a:xfrm>
          <a:prstGeom prst="rect">
            <a:avLst/>
          </a:prstGeom>
          <a:ln w="57150">
            <a:solidFill>
              <a:srgbClr val="00B05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800" dirty="0">
              <a:solidFill>
                <a:srgbClr val="00B050"/>
              </a:solidFill>
            </a:endParaRPr>
          </a:p>
        </p:txBody>
      </p:sp>
      <p:sp>
        <p:nvSpPr>
          <p:cNvPr id="16" name="副标题 4">
            <a:extLst>
              <a:ext uri="{FF2B5EF4-FFF2-40B4-BE49-F238E27FC236}">
                <a16:creationId xmlns:a16="http://schemas.microsoft.com/office/drawing/2014/main" id="{9CDECACC-944A-4780-851E-E129D5E8C188}"/>
              </a:ext>
            </a:extLst>
          </p:cNvPr>
          <p:cNvSpPr txBox="1">
            <a:spLocks/>
          </p:cNvSpPr>
          <p:nvPr/>
        </p:nvSpPr>
        <p:spPr>
          <a:xfrm rot="20327311">
            <a:off x="6409606" y="5249297"/>
            <a:ext cx="1170328" cy="4853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"/>
              </a:lnSpc>
              <a:spcBef>
                <a:spcPts val="0"/>
              </a:spcBef>
            </a:pPr>
            <a:endParaRPr lang="en-US" altLang="zh-CN" sz="1800" b="1" dirty="0">
              <a:solidFill>
                <a:srgbClr val="FF0000"/>
              </a:solidFill>
            </a:endParaRPr>
          </a:p>
        </p:txBody>
      </p:sp>
      <p:sp>
        <p:nvSpPr>
          <p:cNvPr id="12" name="副标题 4">
            <a:extLst>
              <a:ext uri="{FF2B5EF4-FFF2-40B4-BE49-F238E27FC236}">
                <a16:creationId xmlns:a16="http://schemas.microsoft.com/office/drawing/2014/main" id="{4A368C6F-9903-4268-A502-714793D27168}"/>
              </a:ext>
            </a:extLst>
          </p:cNvPr>
          <p:cNvSpPr txBox="1">
            <a:spLocks/>
          </p:cNvSpPr>
          <p:nvPr/>
        </p:nvSpPr>
        <p:spPr>
          <a:xfrm rot="20327311">
            <a:off x="6421832" y="5269383"/>
            <a:ext cx="1472942" cy="2575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"/>
              </a:lnSpc>
              <a:spcBef>
                <a:spcPts val="0"/>
              </a:spcBef>
            </a:pPr>
            <a:r>
              <a:rPr lang="en-US" altLang="zh-CN" sz="2000" b="1" dirty="0" err="1">
                <a:solidFill>
                  <a:srgbClr val="FF0000"/>
                </a:solidFill>
                <a:latin typeface="ArialMT"/>
              </a:rPr>
              <a:t>Q</a:t>
            </a:r>
            <a:r>
              <a:rPr lang="en-US" altLang="zh-CN" sz="2800" b="1" dirty="0" err="1">
                <a:solidFill>
                  <a:srgbClr val="FF0000"/>
                </a:solidFill>
                <a:latin typeface="ArialMT"/>
              </a:rPr>
              <a:t>J</a:t>
            </a:r>
            <a:r>
              <a:rPr lang="en-US" altLang="zh-CN" sz="2000" b="1" dirty="0" err="1">
                <a:solidFill>
                  <a:srgbClr val="FF0000"/>
                </a:solidFill>
                <a:latin typeface="ArialMT"/>
              </a:rPr>
              <a:t>UMP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92596E-2681-4C27-8652-B8FFE976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13" name="副标题 4">
            <a:extLst>
              <a:ext uri="{FF2B5EF4-FFF2-40B4-BE49-F238E27FC236}">
                <a16:creationId xmlns:a16="http://schemas.microsoft.com/office/drawing/2014/main" id="{3084B545-483F-4F9B-A7DD-5707063C17FC}"/>
              </a:ext>
            </a:extLst>
          </p:cNvPr>
          <p:cNvSpPr txBox="1">
            <a:spLocks/>
          </p:cNvSpPr>
          <p:nvPr/>
        </p:nvSpPr>
        <p:spPr>
          <a:xfrm rot="20327311">
            <a:off x="2736359" y="5346421"/>
            <a:ext cx="1941448" cy="48535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b="1" dirty="0">
                <a:solidFill>
                  <a:srgbClr val="160000"/>
                </a:solidFill>
              </a:rPr>
              <a:t>Eth. Flow Ctrl.</a:t>
            </a:r>
          </a:p>
        </p:txBody>
      </p:sp>
    </p:spTree>
    <p:extLst>
      <p:ext uri="{BB962C8B-B14F-4D97-AF65-F5344CB8AC3E}">
        <p14:creationId xmlns:p14="http://schemas.microsoft.com/office/powerpoint/2010/main" val="1634166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4">
            <a:extLst>
              <a:ext uri="{FF2B5EF4-FFF2-40B4-BE49-F238E27FC236}">
                <a16:creationId xmlns:a16="http://schemas.microsoft.com/office/drawing/2014/main" id="{530D3E08-F955-43D3-BC60-BA131C28AF78}"/>
              </a:ext>
            </a:extLst>
          </p:cNvPr>
          <p:cNvSpPr txBox="1">
            <a:spLocks/>
          </p:cNvSpPr>
          <p:nvPr/>
        </p:nvSpPr>
        <p:spPr>
          <a:xfrm>
            <a:off x="1183226" y="1595801"/>
            <a:ext cx="7634654" cy="45298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altLang="zh-CN" sz="2800" b="1" dirty="0" err="1">
                <a:solidFill>
                  <a:srgbClr val="000000"/>
                </a:solidFill>
                <a:latin typeface="ArialMT"/>
              </a:rPr>
              <a:t>QJump</a:t>
            </a:r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 applies Internet QoS-inspired techniques to datacenter applications.</a:t>
            </a:r>
          </a:p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It provides service levels ranging from guaranteed latency through to line-rate Throughput.</a:t>
            </a:r>
          </a:p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It can be deployed using without modifications to applications, kernel code or hardware.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Conclusion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B20F2B-D53E-4DB1-9A72-88322FC8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323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1892" y="2719505"/>
            <a:ext cx="3690726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Thanks!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7AF228-319C-4284-A952-62E7CA04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23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Application impact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7AA4FD-F662-4AF9-B6E3-E71DA099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71547"/>
            <a:ext cx="2057400" cy="365125"/>
          </a:xfrm>
        </p:spPr>
        <p:txBody>
          <a:bodyPr/>
          <a:lstStyle/>
          <a:p>
            <a:fld id="{1349983C-373C-4B5B-B67E-E904D958678C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C74B0C-BF30-4693-ADB8-169E8665A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2" r="10362"/>
          <a:stretch/>
        </p:blipFill>
        <p:spPr>
          <a:xfrm>
            <a:off x="1286313" y="2639168"/>
            <a:ext cx="6667215" cy="1978826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EF3F16C-D490-4384-AB18-5F3DC7F9BC42}"/>
              </a:ext>
            </a:extLst>
          </p:cNvPr>
          <p:cNvCxnSpPr>
            <a:cxnSpLocks/>
          </p:cNvCxnSpPr>
          <p:nvPr/>
        </p:nvCxnSpPr>
        <p:spPr>
          <a:xfrm>
            <a:off x="6241973" y="2572875"/>
            <a:ext cx="0" cy="4022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副标题 4">
            <a:extLst>
              <a:ext uri="{FF2B5EF4-FFF2-40B4-BE49-F238E27FC236}">
                <a16:creationId xmlns:a16="http://schemas.microsoft.com/office/drawing/2014/main" id="{69FF5337-4093-4310-B26B-4488858635A4}"/>
              </a:ext>
            </a:extLst>
          </p:cNvPr>
          <p:cNvSpPr txBox="1">
            <a:spLocks/>
          </p:cNvSpPr>
          <p:nvPr/>
        </p:nvSpPr>
        <p:spPr>
          <a:xfrm>
            <a:off x="1385620" y="5470650"/>
            <a:ext cx="7129725" cy="5562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ArialMT"/>
              </a:rPr>
              <a:t>PTPd sync offset: away from zero = bad</a:t>
            </a:r>
            <a:br>
              <a:rPr lang="en-US" altLang="zh-CN" dirty="0">
                <a:solidFill>
                  <a:srgbClr val="FF0000"/>
                </a:solidFill>
              </a:rPr>
            </a:b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17" name="副标题 4">
            <a:extLst>
              <a:ext uri="{FF2B5EF4-FFF2-40B4-BE49-F238E27FC236}">
                <a16:creationId xmlns:a16="http://schemas.microsoft.com/office/drawing/2014/main" id="{296D61F2-223C-4D43-8C24-FA433D2D46F9}"/>
              </a:ext>
            </a:extLst>
          </p:cNvPr>
          <p:cNvSpPr txBox="1">
            <a:spLocks/>
          </p:cNvSpPr>
          <p:nvPr/>
        </p:nvSpPr>
        <p:spPr>
          <a:xfrm>
            <a:off x="2999294" y="2122992"/>
            <a:ext cx="6564930" cy="5562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FF0000"/>
                </a:solidFill>
                <a:latin typeface="ArialMT"/>
              </a:rPr>
              <a:t>memcached latency: higher = bad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3151A48-3E44-4A23-8D82-EB1F3B4480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23" t="25631" r="31023" b="55058"/>
          <a:stretch/>
        </p:blipFill>
        <p:spPr>
          <a:xfrm>
            <a:off x="2251648" y="1422875"/>
            <a:ext cx="2091031" cy="3836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4E52F50-F093-4657-84A8-1C0B083DD9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23" t="9387" r="15207" b="75975"/>
          <a:stretch/>
        </p:blipFill>
        <p:spPr>
          <a:xfrm>
            <a:off x="4400918" y="1433863"/>
            <a:ext cx="3300108" cy="2908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9D7B5EA-AF4E-4747-A6B7-316A9492E0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41" t="66313" r="31726"/>
          <a:stretch/>
        </p:blipFill>
        <p:spPr>
          <a:xfrm>
            <a:off x="1965158" y="4389894"/>
            <a:ext cx="4344201" cy="89290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1C49743-59D5-4F57-8747-074F90B77D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094" t="69542" r="10380"/>
          <a:stretch/>
        </p:blipFill>
        <p:spPr>
          <a:xfrm>
            <a:off x="6903720" y="4475480"/>
            <a:ext cx="1032052" cy="80732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ADDD5AB-724C-48DF-B104-DFE86E2A2E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441" t="66313" r="11778" b="27008"/>
          <a:stretch/>
        </p:blipFill>
        <p:spPr>
          <a:xfrm>
            <a:off x="7081520" y="4389507"/>
            <a:ext cx="746266" cy="177026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CBC577C-1349-4EBD-9CA5-5A826956622C}"/>
              </a:ext>
            </a:extLst>
          </p:cNvPr>
          <p:cNvCxnSpPr>
            <a:cxnSpLocks/>
          </p:cNvCxnSpPr>
          <p:nvPr/>
        </p:nvCxnSpPr>
        <p:spPr>
          <a:xfrm flipV="1">
            <a:off x="2958445" y="4314286"/>
            <a:ext cx="0" cy="10054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2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Why?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7AA4FD-F662-4AF9-B6E3-E71DA099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71547"/>
            <a:ext cx="2057400" cy="365125"/>
          </a:xfrm>
        </p:spPr>
        <p:txBody>
          <a:bodyPr/>
          <a:lstStyle/>
          <a:p>
            <a:fld id="{1349983C-373C-4B5B-B67E-E904D958678C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1686" name="Picture 6" descr="ç¸å³å¾ç">
            <a:extLst>
              <a:ext uri="{FF2B5EF4-FFF2-40B4-BE49-F238E27FC236}">
                <a16:creationId xmlns:a16="http://schemas.microsoft.com/office/drawing/2014/main" id="{26C9E08D-FB86-4176-B0BC-21F7B475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16" y="1685306"/>
            <a:ext cx="3982583" cy="398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67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41755249-2E28-47E2-AD58-0B0BA9447989}"/>
              </a:ext>
            </a:extLst>
          </p:cNvPr>
          <p:cNvGrpSpPr/>
          <p:nvPr/>
        </p:nvGrpSpPr>
        <p:grpSpPr>
          <a:xfrm>
            <a:off x="1495750" y="2346115"/>
            <a:ext cx="3685850" cy="2900467"/>
            <a:chOff x="1130618" y="2089259"/>
            <a:chExt cx="4360016" cy="3205362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7729527B-FA66-48E6-AD09-10D43FC953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2089259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2C7D603-B918-4BFA-81AC-E8D669962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3167902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0926C95-66F6-409C-BCD0-EEE289248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4231286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240763B-B937-4235-94BB-1086E237E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0618" y="5290877"/>
              <a:ext cx="4360016" cy="374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标题 1">
            <a:extLst>
              <a:ext uri="{FF2B5EF4-FFF2-40B4-BE49-F238E27FC236}">
                <a16:creationId xmlns:a16="http://schemas.microsoft.com/office/drawing/2014/main" id="{912915A0-85F7-4DB4-921C-A369A9F95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46" y="188741"/>
            <a:ext cx="7634654" cy="892908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solidFill>
                  <a:srgbClr val="3366FF"/>
                </a:solidFill>
                <a:latin typeface="Helvetica-Bold"/>
              </a:rPr>
              <a:t>Network Interference</a:t>
            </a:r>
            <a:endParaRPr lang="zh-CN" altLang="en-US" sz="4800" b="1" dirty="0">
              <a:solidFill>
                <a:srgbClr val="3366FF"/>
              </a:solidFill>
              <a:latin typeface="Helvetica-Bold"/>
            </a:endParaRPr>
          </a:p>
        </p:txBody>
      </p:sp>
      <p:pic>
        <p:nvPicPr>
          <p:cNvPr id="10" name="Picture 2" descr="ç¸å³å¾ç">
            <a:extLst>
              <a:ext uri="{FF2B5EF4-FFF2-40B4-BE49-F238E27FC236}">
                <a16:creationId xmlns:a16="http://schemas.microsoft.com/office/drawing/2014/main" id="{4C233A21-62D2-461F-9692-E8088EB6B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9246" b="2"/>
          <a:stretch/>
        </p:blipFill>
        <p:spPr bwMode="auto">
          <a:xfrm>
            <a:off x="-1" y="5385766"/>
            <a:ext cx="1285876" cy="1479717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E390BD-B396-401B-84A1-4B6B4F12FF4C}"/>
              </a:ext>
            </a:extLst>
          </p:cNvPr>
          <p:cNvSpPr/>
          <p:nvPr/>
        </p:nvSpPr>
        <p:spPr>
          <a:xfrm>
            <a:off x="5167005" y="1696720"/>
            <a:ext cx="1765875" cy="4059385"/>
          </a:xfrm>
          <a:prstGeom prst="rect">
            <a:avLst/>
          </a:prstGeom>
          <a:solidFill>
            <a:srgbClr val="51A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77785D-6738-496A-AC61-2D3FD427B913}"/>
              </a:ext>
            </a:extLst>
          </p:cNvPr>
          <p:cNvSpPr/>
          <p:nvPr/>
        </p:nvSpPr>
        <p:spPr>
          <a:xfrm>
            <a:off x="4327670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3623E4-A073-4A45-A8E9-AEED2B7A1B47}"/>
              </a:ext>
            </a:extLst>
          </p:cNvPr>
          <p:cNvSpPr/>
          <p:nvPr/>
        </p:nvSpPr>
        <p:spPr>
          <a:xfrm>
            <a:off x="2698697" y="1983534"/>
            <a:ext cx="400228" cy="728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03AB49-6081-488E-BC92-76F2335BBE43}"/>
              </a:ext>
            </a:extLst>
          </p:cNvPr>
          <p:cNvSpPr/>
          <p:nvPr/>
        </p:nvSpPr>
        <p:spPr>
          <a:xfrm>
            <a:off x="2155670" y="1983534"/>
            <a:ext cx="400228" cy="7285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FD27ED-41F3-4BAC-BBBE-57252D4049EA}"/>
              </a:ext>
            </a:extLst>
          </p:cNvPr>
          <p:cNvSpPr/>
          <p:nvPr/>
        </p:nvSpPr>
        <p:spPr>
          <a:xfrm>
            <a:off x="3784698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6A67BBA-F7A3-4B08-9976-6F903896D18B}"/>
              </a:ext>
            </a:extLst>
          </p:cNvPr>
          <p:cNvSpPr/>
          <p:nvPr/>
        </p:nvSpPr>
        <p:spPr>
          <a:xfrm>
            <a:off x="3241725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B42AB4-65E4-4168-A7CE-6B9078F06214}"/>
              </a:ext>
            </a:extLst>
          </p:cNvPr>
          <p:cNvSpPr/>
          <p:nvPr/>
        </p:nvSpPr>
        <p:spPr>
          <a:xfrm>
            <a:off x="1612696" y="1983490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91A1B7B-445C-41C4-860A-C5B1EFD4BB6A}"/>
              </a:ext>
            </a:extLst>
          </p:cNvPr>
          <p:cNvSpPr/>
          <p:nvPr/>
        </p:nvSpPr>
        <p:spPr>
          <a:xfrm>
            <a:off x="4327670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248B2D-3598-4E22-AB8F-3DFB68F2993C}"/>
              </a:ext>
            </a:extLst>
          </p:cNvPr>
          <p:cNvSpPr/>
          <p:nvPr/>
        </p:nvSpPr>
        <p:spPr>
          <a:xfrm>
            <a:off x="2698697" y="2959576"/>
            <a:ext cx="400228" cy="728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771386-4F10-4299-AD7C-133A476677B6}"/>
              </a:ext>
            </a:extLst>
          </p:cNvPr>
          <p:cNvSpPr/>
          <p:nvPr/>
        </p:nvSpPr>
        <p:spPr>
          <a:xfrm>
            <a:off x="2155670" y="2959576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373F7B-1154-4F25-90B5-24749969DF57}"/>
              </a:ext>
            </a:extLst>
          </p:cNvPr>
          <p:cNvSpPr/>
          <p:nvPr/>
        </p:nvSpPr>
        <p:spPr>
          <a:xfrm>
            <a:off x="3784698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3C0C76-D1DC-486C-8E95-6A9CA44F8C14}"/>
              </a:ext>
            </a:extLst>
          </p:cNvPr>
          <p:cNvSpPr/>
          <p:nvPr/>
        </p:nvSpPr>
        <p:spPr>
          <a:xfrm>
            <a:off x="3241725" y="2959532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70F636-EF3C-475F-85B8-C87A2BE95485}"/>
              </a:ext>
            </a:extLst>
          </p:cNvPr>
          <p:cNvSpPr/>
          <p:nvPr/>
        </p:nvSpPr>
        <p:spPr>
          <a:xfrm>
            <a:off x="1612696" y="2959532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F4C03A8-3B85-408C-BCFF-149F60BC1E01}"/>
              </a:ext>
            </a:extLst>
          </p:cNvPr>
          <p:cNvSpPr/>
          <p:nvPr/>
        </p:nvSpPr>
        <p:spPr>
          <a:xfrm>
            <a:off x="4327670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16DC7A-D21C-4CEC-96C2-6DC8656B906E}"/>
              </a:ext>
            </a:extLst>
          </p:cNvPr>
          <p:cNvSpPr/>
          <p:nvPr/>
        </p:nvSpPr>
        <p:spPr>
          <a:xfrm>
            <a:off x="2698697" y="3921811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AB82A8C-80BE-48C5-955C-7EAD8BB23A49}"/>
              </a:ext>
            </a:extLst>
          </p:cNvPr>
          <p:cNvSpPr/>
          <p:nvPr/>
        </p:nvSpPr>
        <p:spPr>
          <a:xfrm>
            <a:off x="2155670" y="3921811"/>
            <a:ext cx="400228" cy="7285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BB1AFA-643E-451D-A91B-F69358AD5D6A}"/>
              </a:ext>
            </a:extLst>
          </p:cNvPr>
          <p:cNvSpPr/>
          <p:nvPr/>
        </p:nvSpPr>
        <p:spPr>
          <a:xfrm>
            <a:off x="3784698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50D5BA0-A7EC-4A04-A14A-A9EF724BD44F}"/>
              </a:ext>
            </a:extLst>
          </p:cNvPr>
          <p:cNvSpPr/>
          <p:nvPr/>
        </p:nvSpPr>
        <p:spPr>
          <a:xfrm>
            <a:off x="3241725" y="3921767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23A288-DF8A-4CE3-BBBE-4BF2A466F905}"/>
              </a:ext>
            </a:extLst>
          </p:cNvPr>
          <p:cNvSpPr/>
          <p:nvPr/>
        </p:nvSpPr>
        <p:spPr>
          <a:xfrm>
            <a:off x="1612696" y="3921767"/>
            <a:ext cx="400174" cy="7286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>
              <a:highlight>
                <a:srgbClr val="FFFF00"/>
              </a:highligh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242F36-2C09-4427-9252-78044163A568}"/>
              </a:ext>
            </a:extLst>
          </p:cNvPr>
          <p:cNvSpPr/>
          <p:nvPr/>
        </p:nvSpPr>
        <p:spPr>
          <a:xfrm>
            <a:off x="4327670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79763EE-B0F7-4526-8EB6-EE651270CE65}"/>
              </a:ext>
            </a:extLst>
          </p:cNvPr>
          <p:cNvSpPr/>
          <p:nvPr/>
        </p:nvSpPr>
        <p:spPr>
          <a:xfrm>
            <a:off x="2698697" y="4880613"/>
            <a:ext cx="400228" cy="728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u="sng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5CD4F6F-0AE9-4E89-9E0F-2C45FDD40484}"/>
              </a:ext>
            </a:extLst>
          </p:cNvPr>
          <p:cNvSpPr/>
          <p:nvPr/>
        </p:nvSpPr>
        <p:spPr>
          <a:xfrm>
            <a:off x="2155670" y="4880613"/>
            <a:ext cx="400228" cy="728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AEAE1FD-DEE2-4B87-91BE-E44444616DF1}"/>
              </a:ext>
            </a:extLst>
          </p:cNvPr>
          <p:cNvSpPr/>
          <p:nvPr/>
        </p:nvSpPr>
        <p:spPr>
          <a:xfrm>
            <a:off x="3784698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29DC13-9C2D-4A8F-8D65-4CAADF48E218}"/>
              </a:ext>
            </a:extLst>
          </p:cNvPr>
          <p:cNvSpPr/>
          <p:nvPr/>
        </p:nvSpPr>
        <p:spPr>
          <a:xfrm>
            <a:off x="3241725" y="4880569"/>
            <a:ext cx="400174" cy="7286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2796968-8EE0-44B3-9088-8CFE0427C4CD}"/>
              </a:ext>
            </a:extLst>
          </p:cNvPr>
          <p:cNvSpPr/>
          <p:nvPr/>
        </p:nvSpPr>
        <p:spPr>
          <a:xfrm>
            <a:off x="1612696" y="4880569"/>
            <a:ext cx="400174" cy="7286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78600F-87FD-4F2B-9C12-8FCE896091CC}"/>
              </a:ext>
            </a:extLst>
          </p:cNvPr>
          <p:cNvCxnSpPr>
            <a:cxnSpLocks/>
          </p:cNvCxnSpPr>
          <p:nvPr/>
        </p:nvCxnSpPr>
        <p:spPr>
          <a:xfrm>
            <a:off x="6932881" y="3821894"/>
            <a:ext cx="18047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副标题 4">
            <a:extLst>
              <a:ext uri="{FF2B5EF4-FFF2-40B4-BE49-F238E27FC236}">
                <a16:creationId xmlns:a16="http://schemas.microsoft.com/office/drawing/2014/main" id="{29F4A07B-4F9E-4D9A-86B5-2AB8027DC69C}"/>
              </a:ext>
            </a:extLst>
          </p:cNvPr>
          <p:cNvSpPr txBox="1">
            <a:spLocks/>
          </p:cNvSpPr>
          <p:nvPr/>
        </p:nvSpPr>
        <p:spPr>
          <a:xfrm>
            <a:off x="5407930" y="5873464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rgbClr val="000000"/>
                </a:solidFill>
                <a:latin typeface="ArialMT"/>
              </a:rPr>
              <a:t>Switch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AEA7AA6-08C4-445F-9050-64C01BDB08AB}"/>
              </a:ext>
            </a:extLst>
          </p:cNvPr>
          <p:cNvSpPr/>
          <p:nvPr/>
        </p:nvSpPr>
        <p:spPr>
          <a:xfrm>
            <a:off x="7349204" y="1395945"/>
            <a:ext cx="320409" cy="59209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AE3C1F1-2F18-4AAB-9543-E55D753CEFF6}"/>
              </a:ext>
            </a:extLst>
          </p:cNvPr>
          <p:cNvSpPr/>
          <p:nvPr/>
        </p:nvSpPr>
        <p:spPr>
          <a:xfrm>
            <a:off x="7349204" y="2051730"/>
            <a:ext cx="320409" cy="5920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277D761-7F52-4594-A31E-F0F902A8C5CF}"/>
              </a:ext>
            </a:extLst>
          </p:cNvPr>
          <p:cNvSpPr/>
          <p:nvPr/>
        </p:nvSpPr>
        <p:spPr>
          <a:xfrm>
            <a:off x="7349204" y="729293"/>
            <a:ext cx="320366" cy="5921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u="sng" dirty="0"/>
          </a:p>
        </p:txBody>
      </p:sp>
      <p:sp>
        <p:nvSpPr>
          <p:cNvPr id="52" name="副标题 4">
            <a:extLst>
              <a:ext uri="{FF2B5EF4-FFF2-40B4-BE49-F238E27FC236}">
                <a16:creationId xmlns:a16="http://schemas.microsoft.com/office/drawing/2014/main" id="{8BB5D607-78BE-47A8-B7CD-53E030F4FA52}"/>
              </a:ext>
            </a:extLst>
          </p:cNvPr>
          <p:cNvSpPr txBox="1">
            <a:spLocks/>
          </p:cNvSpPr>
          <p:nvPr/>
        </p:nvSpPr>
        <p:spPr>
          <a:xfrm>
            <a:off x="7686286" y="848986"/>
            <a:ext cx="145319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0000"/>
                </a:solidFill>
                <a:latin typeface="ArialMT"/>
              </a:rPr>
              <a:t>Hadoop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54" name="副标题 4">
            <a:extLst>
              <a:ext uri="{FF2B5EF4-FFF2-40B4-BE49-F238E27FC236}">
                <a16:creationId xmlns:a16="http://schemas.microsoft.com/office/drawing/2014/main" id="{8C4523DC-8198-4400-A1F0-DB279DB423BE}"/>
              </a:ext>
            </a:extLst>
          </p:cNvPr>
          <p:cNvSpPr txBox="1">
            <a:spLocks/>
          </p:cNvSpPr>
          <p:nvPr/>
        </p:nvSpPr>
        <p:spPr>
          <a:xfrm>
            <a:off x="7655428" y="1519391"/>
            <a:ext cx="1935612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memcached</a:t>
            </a:r>
            <a:endParaRPr lang="en-US" altLang="zh-CN" sz="140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55" name="副标题 4">
            <a:extLst>
              <a:ext uri="{FF2B5EF4-FFF2-40B4-BE49-F238E27FC236}">
                <a16:creationId xmlns:a16="http://schemas.microsoft.com/office/drawing/2014/main" id="{4240CA97-3F24-41AC-9160-A6C75047A6A2}"/>
              </a:ext>
            </a:extLst>
          </p:cNvPr>
          <p:cNvSpPr txBox="1">
            <a:spLocks/>
          </p:cNvSpPr>
          <p:nvPr/>
        </p:nvSpPr>
        <p:spPr>
          <a:xfrm>
            <a:off x="7669570" y="2138865"/>
            <a:ext cx="1322030" cy="5043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latin typeface="ArialMT"/>
              </a:rPr>
              <a:t>PTPd</a:t>
            </a:r>
            <a:endParaRPr lang="en-US" altLang="zh-CN" sz="2000" dirty="0">
              <a:solidFill>
                <a:srgbClr val="00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0ABFD3-59B1-4192-AAB2-47717765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9983C-373C-4B5B-B67E-E904D958678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7" name="副标题 4">
            <a:extLst>
              <a:ext uri="{FF2B5EF4-FFF2-40B4-BE49-F238E27FC236}">
                <a16:creationId xmlns:a16="http://schemas.microsoft.com/office/drawing/2014/main" id="{011AAA46-0A5B-4277-9513-F7B5B7B115A1}"/>
              </a:ext>
            </a:extLst>
          </p:cNvPr>
          <p:cNvSpPr txBox="1">
            <a:spLocks/>
          </p:cNvSpPr>
          <p:nvPr/>
        </p:nvSpPr>
        <p:spPr>
          <a:xfrm>
            <a:off x="5201099" y="212271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1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3" name="副标题 4">
            <a:extLst>
              <a:ext uri="{FF2B5EF4-FFF2-40B4-BE49-F238E27FC236}">
                <a16:creationId xmlns:a16="http://schemas.microsoft.com/office/drawing/2014/main" id="{0FCF8A77-3697-45FB-AEFA-25B295A0AB19}"/>
              </a:ext>
            </a:extLst>
          </p:cNvPr>
          <p:cNvSpPr txBox="1">
            <a:spLocks/>
          </p:cNvSpPr>
          <p:nvPr/>
        </p:nvSpPr>
        <p:spPr>
          <a:xfrm>
            <a:off x="5201099" y="3098755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2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6" name="副标题 4">
            <a:extLst>
              <a:ext uri="{FF2B5EF4-FFF2-40B4-BE49-F238E27FC236}">
                <a16:creationId xmlns:a16="http://schemas.microsoft.com/office/drawing/2014/main" id="{CB654AB1-A12A-4DB0-8C77-0D9D0B4042CE}"/>
              </a:ext>
            </a:extLst>
          </p:cNvPr>
          <p:cNvSpPr txBox="1">
            <a:spLocks/>
          </p:cNvSpPr>
          <p:nvPr/>
        </p:nvSpPr>
        <p:spPr>
          <a:xfrm>
            <a:off x="5201099" y="4058174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3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  <p:sp>
        <p:nvSpPr>
          <p:cNvPr id="57" name="副标题 4">
            <a:extLst>
              <a:ext uri="{FF2B5EF4-FFF2-40B4-BE49-F238E27FC236}">
                <a16:creationId xmlns:a16="http://schemas.microsoft.com/office/drawing/2014/main" id="{C4F3B28D-F67B-4BB0-AA8B-063F53E5DF5B}"/>
              </a:ext>
            </a:extLst>
          </p:cNvPr>
          <p:cNvSpPr txBox="1">
            <a:spLocks/>
          </p:cNvSpPr>
          <p:nvPr/>
        </p:nvSpPr>
        <p:spPr>
          <a:xfrm>
            <a:off x="5201099" y="5017403"/>
            <a:ext cx="429245" cy="458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 b="1" dirty="0">
                <a:solidFill>
                  <a:schemeClr val="bg1"/>
                </a:solidFill>
                <a:latin typeface="ArialMT"/>
              </a:rPr>
              <a:t>4</a:t>
            </a:r>
            <a:endParaRPr lang="en-US" altLang="zh-CN" sz="16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42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5987</TotalTime>
  <Words>1227</Words>
  <Application>Microsoft Office PowerPoint</Application>
  <PresentationFormat>全屏显示(4:3)</PresentationFormat>
  <Paragraphs>632</Paragraphs>
  <Slides>64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ArialMT</vt:lpstr>
      <vt:lpstr>Helvetica-Bold</vt:lpstr>
      <vt:lpstr>Helvetica-Light</vt:lpstr>
      <vt:lpstr>等线</vt:lpstr>
      <vt:lpstr>等线 Light</vt:lpstr>
      <vt:lpstr>Angsana New</vt:lpstr>
      <vt:lpstr>Arial</vt:lpstr>
      <vt:lpstr>Calibri</vt:lpstr>
      <vt:lpstr>Calibri Light</vt:lpstr>
      <vt:lpstr>Cambria Math</vt:lpstr>
      <vt:lpstr>Wingdings</vt:lpstr>
      <vt:lpstr>Office 主题​​</vt:lpstr>
      <vt:lpstr>Queues don’t matter when you can JUMP them </vt:lpstr>
      <vt:lpstr>Outline</vt:lpstr>
      <vt:lpstr>Background</vt:lpstr>
      <vt:lpstr>Latency-sensitive apps</vt:lpstr>
      <vt:lpstr>Application impact</vt:lpstr>
      <vt:lpstr>Application impact</vt:lpstr>
      <vt:lpstr>Application impact</vt:lpstr>
      <vt:lpstr>Why?</vt:lpstr>
      <vt:lpstr>Network Interference</vt:lpstr>
      <vt:lpstr>Network Interference</vt:lpstr>
      <vt:lpstr>Network Interference</vt:lpstr>
      <vt:lpstr>Key Idea</vt:lpstr>
      <vt:lpstr>Understanding delays</vt:lpstr>
      <vt:lpstr>Understanding delays</vt:lpstr>
      <vt:lpstr>Understanding delays</vt:lpstr>
      <vt:lpstr>Understanding delays</vt:lpstr>
      <vt:lpstr>Understanding delays</vt:lpstr>
      <vt:lpstr>Understanding delays</vt:lpstr>
      <vt:lpstr>Understanding delays</vt:lpstr>
      <vt:lpstr>Understanding delays</vt:lpstr>
      <vt:lpstr>Eliminating Queuing Delay</vt:lpstr>
      <vt:lpstr>Eliminating Queuing Delay</vt:lpstr>
      <vt:lpstr>Key Idea</vt:lpstr>
      <vt:lpstr>Eliminating Queuing Delay</vt:lpstr>
      <vt:lpstr>Eliminating Queuing Delay</vt:lpstr>
      <vt:lpstr>Eliminating Queuing Delay</vt:lpstr>
      <vt:lpstr>Eliminating Queuing Delay</vt:lpstr>
      <vt:lpstr>Eliminating Queuing Delay</vt:lpstr>
      <vt:lpstr>Eliminating Queuing Delay</vt:lpstr>
      <vt:lpstr>Rate-Limiting</vt:lpstr>
      <vt:lpstr>Eliminating Synchronization</vt:lpstr>
      <vt:lpstr>Eliminating Queuing Delay</vt:lpstr>
      <vt:lpstr>Eliminating Queuing Delay</vt:lpstr>
      <vt:lpstr>Eliminating Queuing Delay</vt:lpstr>
      <vt:lpstr>Eliminating Queuing Delay</vt:lpstr>
      <vt:lpstr>Eliminating Synchronization</vt:lpstr>
      <vt:lpstr>The dark side of network epoch</vt:lpstr>
      <vt:lpstr>The dark side of network epoch</vt:lpstr>
      <vt:lpstr>PowerPoint 演示文稿</vt:lpstr>
      <vt:lpstr>Changing the assumptions</vt:lpstr>
      <vt:lpstr>Changing the assumptions</vt:lpstr>
      <vt:lpstr>Changing the assumptions</vt:lpstr>
      <vt:lpstr>Changing the assumptions</vt:lpstr>
      <vt:lpstr>Changing the assumptions</vt:lpstr>
      <vt:lpstr>Changing the assumptions</vt:lpstr>
      <vt:lpstr>Changing the assumptions</vt:lpstr>
      <vt:lpstr>Which assumption?</vt:lpstr>
      <vt:lpstr>QJump with priorities</vt:lpstr>
      <vt:lpstr>QJump with priorities</vt:lpstr>
      <vt:lpstr>QJump with priorities</vt:lpstr>
      <vt:lpstr>QJump with priorities</vt:lpstr>
      <vt:lpstr>QJump with priorities</vt:lpstr>
      <vt:lpstr>Key Idea</vt:lpstr>
      <vt:lpstr>How well does it work?</vt:lpstr>
      <vt:lpstr>How well does it work?</vt:lpstr>
      <vt:lpstr>How well does it work?</vt:lpstr>
      <vt:lpstr>How does it compare?</vt:lpstr>
      <vt:lpstr>How does it compare?</vt:lpstr>
      <vt:lpstr>How does it compare?</vt:lpstr>
      <vt:lpstr>How does it compare?</vt:lpstr>
      <vt:lpstr>How does it compare?</vt:lpstr>
      <vt:lpstr>How does it compare?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Queues don’t matter when you can JUMP them </dc:title>
  <dc:creator>任 剑</dc:creator>
  <cp:lastModifiedBy>任 剑</cp:lastModifiedBy>
  <cp:revision>652</cp:revision>
  <dcterms:created xsi:type="dcterms:W3CDTF">2019-05-05T14:56:23Z</dcterms:created>
  <dcterms:modified xsi:type="dcterms:W3CDTF">2019-05-10T02:45:18Z</dcterms:modified>
</cp:coreProperties>
</file>